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Montserrat"/>
      <p:regular r:id="rId17"/>
      <p:bold r:id="rId18"/>
      <p:italic r:id="rId19"/>
      <p:boldItalic r:id="rId20"/>
    </p:embeddedFont>
    <p:embeddedFont>
      <p:font typeface="Fira Sans Extra Condense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KVJ66TVZxg6aINGTxFjeTQax5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FiraSansExtraCondensed-bold.fntdata"/><Relationship Id="rId21" Type="http://schemas.openxmlformats.org/officeDocument/2006/relationships/font" Target="fonts/FiraSansExtraCondensed-regular.fntdata"/><Relationship Id="rId24" Type="http://schemas.openxmlformats.org/officeDocument/2006/relationships/font" Target="fonts/FiraSansExtraCondensed-boldItalic.fntdata"/><Relationship Id="rId23" Type="http://schemas.openxmlformats.org/officeDocument/2006/relationships/font" Target="fonts/FiraSansExtraCondense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885b4b630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885b4b630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2885b4b630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beb0ec581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beb0ec581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1beb0ec581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885b4b630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885b4b630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2885b4b630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beb0ec581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71" name="Google Shape;71;g11beb0ec581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beb0ec581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beb0ec581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1beb0ec581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ae4a137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ae4a137b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12ae4a137b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beb0ec58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beb0ec581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11beb0ec58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ae4a137b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ae4a137b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2ae4a137b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beb0ec58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beb0ec58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1beb0ec58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ae4a137b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ae4a137b7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2ae4a137b7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ae4a137b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ae4a137b7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2ae4a137b7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560300" y="901650"/>
            <a:ext cx="5910600" cy="21240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rtl="0" algn="l">
              <a:lnSpc>
                <a:spcPct val="133333"/>
              </a:lnSpc>
              <a:spcBef>
                <a:spcPts val="0"/>
              </a:spcBef>
              <a:spcAft>
                <a:spcPts val="0"/>
              </a:spcAft>
              <a:buClr>
                <a:schemeClr val="dk1"/>
              </a:buClr>
              <a:buSzPts val="3600"/>
              <a:buFont typeface="Arial"/>
              <a:buNone/>
            </a:pPr>
            <a:r>
              <a:rPr b="1" lang="en-US" sz="3600">
                <a:solidFill>
                  <a:schemeClr val="lt1"/>
                </a:solidFill>
                <a:latin typeface="Montserrat"/>
                <a:ea typeface="Montserrat"/>
                <a:cs typeface="Montserrat"/>
                <a:sym typeface="Montserrat"/>
              </a:rPr>
              <a:t>Car-a-thon:</a:t>
            </a:r>
            <a:endParaRPr b="1" sz="3600">
              <a:solidFill>
                <a:schemeClr val="lt1"/>
              </a:solidFill>
              <a:latin typeface="Montserrat"/>
              <a:ea typeface="Montserrat"/>
              <a:cs typeface="Montserrat"/>
              <a:sym typeface="Montserrat"/>
            </a:endParaRPr>
          </a:p>
          <a:p>
            <a:pPr indent="0" lvl="0" marL="0" rtl="0" algn="l">
              <a:lnSpc>
                <a:spcPct val="133333"/>
              </a:lnSpc>
              <a:spcBef>
                <a:spcPts val="0"/>
              </a:spcBef>
              <a:spcAft>
                <a:spcPts val="0"/>
              </a:spcAft>
              <a:buClr>
                <a:schemeClr val="dk1"/>
              </a:buClr>
              <a:buSzPts val="3600"/>
              <a:buFont typeface="Arial"/>
              <a:buNone/>
            </a:pPr>
            <a:r>
              <a:rPr b="1" lang="en-US" sz="3600">
                <a:solidFill>
                  <a:schemeClr val="lt1"/>
                </a:solidFill>
                <a:latin typeface="Montserrat"/>
                <a:ea typeface="Montserrat"/>
                <a:cs typeface="Montserrat"/>
                <a:sym typeface="Montserrat"/>
              </a:rPr>
              <a:t>Used Car Auction Prices</a:t>
            </a:r>
            <a:endParaRPr sz="3200">
              <a:solidFill>
                <a:schemeClr val="lt1"/>
              </a:solidFill>
              <a:latin typeface="Montserrat"/>
              <a:ea typeface="Montserrat"/>
              <a:cs typeface="Montserrat"/>
              <a:sym typeface="Montserrat"/>
            </a:endParaRPr>
          </a:p>
        </p:txBody>
      </p:sp>
      <p:cxnSp>
        <p:nvCxnSpPr>
          <p:cNvPr id="66" name="Google Shape;66;p1"/>
          <p:cNvCxnSpPr/>
          <p:nvPr/>
        </p:nvCxnSpPr>
        <p:spPr>
          <a:xfrm>
            <a:off x="636519" y="3188421"/>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p1"/>
          <p:cNvSpPr txBox="1"/>
          <p:nvPr/>
        </p:nvSpPr>
        <p:spPr>
          <a:xfrm>
            <a:off x="560300" y="4944210"/>
            <a:ext cx="3225000" cy="1816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Kelompok 7:</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Bagus Ganjar Lugina</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M. Harun Arrasyid</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Bernadetha Stella</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Samuella Magdalena E</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Raihan Kurniasugianto</a:t>
            </a:r>
            <a:endParaRPr sz="1600">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rgbClr val="FFFFFF"/>
                </a:solidFill>
                <a:latin typeface="Montserrat"/>
                <a:ea typeface="Montserrat"/>
                <a:cs typeface="Montserrat"/>
                <a:sym typeface="Montserrat"/>
              </a:rPr>
              <a:t>M Rifqi Sarosa</a:t>
            </a:r>
            <a:endParaRPr sz="1600">
              <a:solidFill>
                <a:srgbClr val="FFFFFF"/>
              </a:solidFill>
              <a:latin typeface="Montserrat"/>
              <a:ea typeface="Montserrat"/>
              <a:cs typeface="Montserrat"/>
              <a:sym typeface="Montserrat"/>
            </a:endParaRPr>
          </a:p>
        </p:txBody>
      </p:sp>
      <p:sp>
        <p:nvSpPr>
          <p:cNvPr id="68" name="Google Shape;68;p1"/>
          <p:cNvSpPr txBox="1"/>
          <p:nvPr/>
        </p:nvSpPr>
        <p:spPr>
          <a:xfrm>
            <a:off x="560292" y="3374291"/>
            <a:ext cx="3064500" cy="15699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Dokumen Laporan Final Project</a:t>
            </a:r>
            <a:endParaRPr b="0" i="0" sz="1400" u="none" cap="none" strike="noStrike">
              <a:solidFill>
                <a:srgbClr val="FFFF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2885b4b630_1_0"/>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EDA Conclusion</a:t>
            </a:r>
            <a:endParaRPr b="1" sz="3200">
              <a:solidFill>
                <a:srgbClr val="0198A3"/>
              </a:solidFill>
              <a:latin typeface="Montserrat"/>
              <a:ea typeface="Montserrat"/>
              <a:cs typeface="Montserrat"/>
              <a:sym typeface="Montserrat"/>
            </a:endParaRPr>
          </a:p>
        </p:txBody>
      </p:sp>
      <p:sp>
        <p:nvSpPr>
          <p:cNvPr id="195" name="Google Shape;195;g12885b4b630_1_0"/>
          <p:cNvSpPr txBox="1"/>
          <p:nvPr>
            <p:ph idx="1" type="body"/>
          </p:nvPr>
        </p:nvSpPr>
        <p:spPr>
          <a:xfrm>
            <a:off x="696525" y="1780950"/>
            <a:ext cx="10316400" cy="3041400"/>
          </a:xfrm>
          <a:prstGeom prst="rect">
            <a:avLst/>
          </a:prstGeom>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100"/>
              <a:buFont typeface="Arial"/>
              <a:buNone/>
            </a:pPr>
            <a:r>
              <a:rPr lang="en-US" sz="1600">
                <a:latin typeface="Arial"/>
                <a:ea typeface="Arial"/>
                <a:cs typeface="Arial"/>
                <a:sym typeface="Arial"/>
              </a:rPr>
              <a:t>Beberapa hal yang ditemukan dari </a:t>
            </a:r>
            <a:r>
              <a:rPr b="1" lang="en-US" sz="1600">
                <a:latin typeface="Arial"/>
                <a:ea typeface="Arial"/>
                <a:cs typeface="Arial"/>
                <a:sym typeface="Arial"/>
              </a:rPr>
              <a:t>EDA</a:t>
            </a:r>
            <a:r>
              <a:rPr lang="en-US" sz="1600">
                <a:latin typeface="Arial"/>
                <a:ea typeface="Arial"/>
                <a:cs typeface="Arial"/>
                <a:sym typeface="Arial"/>
              </a:rPr>
              <a:t> dataset di atas sebagai berikut:</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Data terlihat valid dan tidak ada kecacatan yang signifikan,</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Beberapa kolom perlu ditinjau ulang di </a:t>
            </a:r>
            <a:r>
              <a:rPr i="1" lang="en-US" sz="1600">
                <a:latin typeface="Arial"/>
                <a:ea typeface="Arial"/>
                <a:cs typeface="Arial"/>
                <a:sym typeface="Arial"/>
              </a:rPr>
              <a:t>pre-processing</a:t>
            </a:r>
            <a:r>
              <a:rPr lang="en-US" sz="1600">
                <a:latin typeface="Arial"/>
                <a:ea typeface="Arial"/>
                <a:cs typeface="Arial"/>
                <a:sym typeface="Arial"/>
              </a:rPr>
              <a:t> (huruf besar/kecil, </a:t>
            </a:r>
            <a:r>
              <a:rPr i="1" lang="en-US" sz="1600">
                <a:latin typeface="Arial"/>
                <a:ea typeface="Arial"/>
                <a:cs typeface="Arial"/>
                <a:sym typeface="Arial"/>
              </a:rPr>
              <a:t>missing values</a:t>
            </a:r>
            <a:r>
              <a:rPr lang="en-US" sz="1600">
                <a:latin typeface="Arial"/>
                <a:ea typeface="Arial"/>
                <a:cs typeface="Arial"/>
                <a:sym typeface="Arial"/>
              </a:rPr>
              <a:t>, dan duplikat),</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Ada beberapa distribusi yang </a:t>
            </a:r>
            <a:r>
              <a:rPr i="1" lang="en-US" sz="1600">
                <a:latin typeface="Arial"/>
                <a:ea typeface="Arial"/>
                <a:cs typeface="Arial"/>
                <a:sym typeface="Arial"/>
              </a:rPr>
              <a:t>skewed</a:t>
            </a:r>
            <a:r>
              <a:rPr lang="en-US" sz="1600">
                <a:latin typeface="Arial"/>
                <a:ea typeface="Arial"/>
                <a:cs typeface="Arial"/>
                <a:sym typeface="Arial"/>
              </a:rPr>
              <a:t> atau bahkan ada distribusi dengan arah yang tidak jelas (</a:t>
            </a:r>
            <a:r>
              <a:rPr b="1" lang="en-US" sz="1600">
                <a:latin typeface="Arial"/>
                <a:ea typeface="Arial"/>
                <a:cs typeface="Arial"/>
                <a:sym typeface="Arial"/>
              </a:rPr>
              <a:t>condition</a:t>
            </a:r>
            <a:r>
              <a:rPr lang="en-US" sz="1600">
                <a:latin typeface="Arial"/>
                <a:ea typeface="Arial"/>
                <a:cs typeface="Arial"/>
                <a:sym typeface="Arial"/>
              </a:rPr>
              <a:t>) dan memiliki outlier,</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Beberapa fitur memiliki korelasi yang jelas, sehingga akan dipakai dalam pemodelan,</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Kolom yang memiliki jumlah </a:t>
            </a:r>
            <a:r>
              <a:rPr b="1" lang="en-US" sz="1600">
                <a:latin typeface="Arial"/>
                <a:ea typeface="Arial"/>
                <a:cs typeface="Arial"/>
                <a:sym typeface="Arial"/>
              </a:rPr>
              <a:t>unique values</a:t>
            </a:r>
            <a:r>
              <a:rPr lang="en-US" sz="1600">
                <a:latin typeface="Arial"/>
                <a:ea typeface="Arial"/>
                <a:cs typeface="Arial"/>
                <a:sym typeface="Arial"/>
              </a:rPr>
              <a:t> banyak perlu dihandle lebih lanjut pada </a:t>
            </a:r>
            <a:r>
              <a:rPr i="1" lang="en-US" sz="1600">
                <a:latin typeface="Arial"/>
                <a:ea typeface="Arial"/>
                <a:cs typeface="Arial"/>
                <a:sym typeface="Arial"/>
              </a:rPr>
              <a:t>feature encoding,</a:t>
            </a:r>
            <a:endParaRPr i="1"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Ada feature </a:t>
            </a:r>
            <a:r>
              <a:rPr b="1" lang="en-US" sz="1600">
                <a:latin typeface="Arial"/>
                <a:ea typeface="Arial"/>
                <a:cs typeface="Arial"/>
                <a:sym typeface="Arial"/>
              </a:rPr>
              <a:t>year</a:t>
            </a:r>
            <a:r>
              <a:rPr lang="en-US" sz="1600">
                <a:latin typeface="Arial"/>
                <a:ea typeface="Arial"/>
                <a:cs typeface="Arial"/>
                <a:sym typeface="Arial"/>
              </a:rPr>
              <a:t>, </a:t>
            </a:r>
            <a:r>
              <a:rPr b="1" lang="en-US" sz="1600">
                <a:latin typeface="Arial"/>
                <a:ea typeface="Arial"/>
                <a:cs typeface="Arial"/>
                <a:sym typeface="Arial"/>
              </a:rPr>
              <a:t>condition</a:t>
            </a:r>
            <a:r>
              <a:rPr lang="en-US" sz="1600">
                <a:latin typeface="Arial"/>
                <a:ea typeface="Arial"/>
                <a:cs typeface="Arial"/>
                <a:sym typeface="Arial"/>
              </a:rPr>
              <a:t>, </a:t>
            </a:r>
            <a:r>
              <a:rPr b="1" lang="en-US" sz="1600">
                <a:latin typeface="Arial"/>
                <a:ea typeface="Arial"/>
                <a:cs typeface="Arial"/>
                <a:sym typeface="Arial"/>
              </a:rPr>
              <a:t>odometer</a:t>
            </a:r>
            <a:r>
              <a:rPr lang="en-US" sz="1600">
                <a:latin typeface="Arial"/>
                <a:ea typeface="Arial"/>
                <a:cs typeface="Arial"/>
                <a:sym typeface="Arial"/>
              </a:rPr>
              <a:t> memiliki korelasi yang tinggi satu sama lain sehingga kemungkinan feature tersebut redundan dan perlu ada feature yang didrop,</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US" sz="1600">
                <a:latin typeface="Arial"/>
                <a:ea typeface="Arial"/>
                <a:cs typeface="Arial"/>
                <a:sym typeface="Arial"/>
              </a:rPr>
              <a:t>Dari fitur kategorikal, kolom </a:t>
            </a:r>
            <a:r>
              <a:rPr b="1" lang="en-US" sz="1600">
                <a:latin typeface="Arial"/>
                <a:ea typeface="Arial"/>
                <a:cs typeface="Arial"/>
                <a:sym typeface="Arial"/>
              </a:rPr>
              <a:t>transmission</a:t>
            </a:r>
            <a:r>
              <a:rPr lang="en-US" sz="1600">
                <a:latin typeface="Arial"/>
                <a:ea typeface="Arial"/>
                <a:cs typeface="Arial"/>
                <a:sym typeface="Arial"/>
              </a:rPr>
              <a:t> sepertinya berguna untuk menjadi prediktor model.</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1beb0ec581_0_36"/>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Business Insight</a:t>
            </a:r>
            <a:endParaRPr b="1" sz="3200">
              <a:solidFill>
                <a:srgbClr val="0198A3"/>
              </a:solidFill>
              <a:latin typeface="Montserrat"/>
              <a:ea typeface="Montserrat"/>
              <a:cs typeface="Montserrat"/>
              <a:sym typeface="Montserrat"/>
            </a:endParaRPr>
          </a:p>
        </p:txBody>
      </p:sp>
      <p:pic>
        <p:nvPicPr>
          <p:cNvPr id="202" name="Google Shape;202;g11beb0ec581_0_36"/>
          <p:cNvPicPr preferRelativeResize="0"/>
          <p:nvPr/>
        </p:nvPicPr>
        <p:blipFill>
          <a:blip r:embed="rId3">
            <a:alphaModFix/>
          </a:blip>
          <a:stretch>
            <a:fillRect/>
          </a:stretch>
        </p:blipFill>
        <p:spPr>
          <a:xfrm>
            <a:off x="991575" y="1788125"/>
            <a:ext cx="7756835" cy="3281738"/>
          </a:xfrm>
          <a:prstGeom prst="rect">
            <a:avLst/>
          </a:prstGeom>
          <a:noFill/>
          <a:ln>
            <a:noFill/>
          </a:ln>
        </p:spPr>
      </p:pic>
      <p:sp>
        <p:nvSpPr>
          <p:cNvPr id="203" name="Google Shape;203;g11beb0ec581_0_36"/>
          <p:cNvSpPr txBox="1"/>
          <p:nvPr/>
        </p:nvSpPr>
        <p:spPr>
          <a:xfrm>
            <a:off x="8889075" y="2026325"/>
            <a:ext cx="27708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Dari </a:t>
            </a:r>
            <a:r>
              <a:rPr b="1" lang="en-US"/>
              <a:t>count plot</a:t>
            </a:r>
            <a:r>
              <a:rPr lang="en-US"/>
              <a:t> berikut bisa didapatkan insight bahwa harga mobil dengan kategori </a:t>
            </a:r>
            <a:r>
              <a:rPr b="1" lang="en-US"/>
              <a:t>medium</a:t>
            </a:r>
            <a:r>
              <a:rPr lang="en-US"/>
              <a:t> memiliki jumlah terbanyak, sedangkan kategori </a:t>
            </a:r>
            <a:r>
              <a:rPr b="1" lang="en-US"/>
              <a:t>high</a:t>
            </a:r>
            <a:r>
              <a:rPr lang="en-US"/>
              <a:t> memiliki kategori yang paling sedikit.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885b4b630_1_17"/>
          <p:cNvSpPr txBox="1"/>
          <p:nvPr/>
        </p:nvSpPr>
        <p:spPr>
          <a:xfrm>
            <a:off x="1041725" y="101725"/>
            <a:ext cx="7507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Business Insight</a:t>
            </a:r>
            <a:endParaRPr b="1" sz="3200">
              <a:solidFill>
                <a:srgbClr val="0198A3"/>
              </a:solidFill>
              <a:latin typeface="Montserrat"/>
              <a:ea typeface="Montserrat"/>
              <a:cs typeface="Montserrat"/>
              <a:sym typeface="Montserrat"/>
            </a:endParaRPr>
          </a:p>
        </p:txBody>
      </p:sp>
      <p:pic>
        <p:nvPicPr>
          <p:cNvPr id="210" name="Google Shape;210;g12885b4b630_1_17"/>
          <p:cNvPicPr preferRelativeResize="0"/>
          <p:nvPr/>
        </p:nvPicPr>
        <p:blipFill>
          <a:blip r:embed="rId3">
            <a:alphaModFix/>
          </a:blip>
          <a:stretch>
            <a:fillRect/>
          </a:stretch>
        </p:blipFill>
        <p:spPr>
          <a:xfrm>
            <a:off x="1421175" y="891250"/>
            <a:ext cx="9349640" cy="4171951"/>
          </a:xfrm>
          <a:prstGeom prst="rect">
            <a:avLst/>
          </a:prstGeom>
          <a:noFill/>
          <a:ln>
            <a:noFill/>
          </a:ln>
        </p:spPr>
      </p:pic>
      <p:sp>
        <p:nvSpPr>
          <p:cNvPr id="211" name="Google Shape;211;g12885b4b630_1_17"/>
          <p:cNvSpPr txBox="1"/>
          <p:nvPr/>
        </p:nvSpPr>
        <p:spPr>
          <a:xfrm>
            <a:off x="1421175" y="5478875"/>
            <a:ext cx="9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Dari transmission bisa dilihat bahwa mobil dari dataset tersebut adalah automatic.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11beb0ec581_0_142"/>
          <p:cNvSpPr/>
          <p:nvPr/>
        </p:nvSpPr>
        <p:spPr>
          <a:xfrm>
            <a:off x="2367175" y="1066800"/>
            <a:ext cx="9596100" cy="1043100"/>
          </a:xfrm>
          <a:prstGeom prst="roundRect">
            <a:avLst>
              <a:gd fmla="val 16667" name="adj"/>
            </a:avLst>
          </a:prstGeom>
          <a:noFill/>
          <a:ln cap="flat" cmpd="sng" w="19050">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g11beb0ec581_0_142"/>
          <p:cNvSpPr/>
          <p:nvPr/>
        </p:nvSpPr>
        <p:spPr>
          <a:xfrm>
            <a:off x="6286500" y="2178550"/>
            <a:ext cx="2781300" cy="2812500"/>
          </a:xfrm>
          <a:prstGeom prst="rect">
            <a:avLst/>
          </a:prstGeom>
          <a:solidFill>
            <a:srgbClr val="51978C">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g11beb0ec581_0_142"/>
          <p:cNvSpPr txBox="1"/>
          <p:nvPr/>
        </p:nvSpPr>
        <p:spPr>
          <a:xfrm>
            <a:off x="65885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Goal</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76" name="Google Shape;76;g11beb0ec581_0_142"/>
          <p:cNvSpPr txBox="1"/>
          <p:nvPr/>
        </p:nvSpPr>
        <p:spPr>
          <a:xfrm>
            <a:off x="6436125" y="3092425"/>
            <a:ext cx="24222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i="0" lang="en-US" sz="1600" u="none" cap="none" strike="noStrike">
                <a:solidFill>
                  <a:schemeClr val="dk1"/>
                </a:solidFill>
                <a:extLst>
                  <a:ext uri="http://customooxmlschemas.google.com/">
                    <go:slidesCustomData xmlns:go="http://customooxmlschemas.google.com/" textRoundtripDataId="0"/>
                  </a:ext>
                </a:extLst>
              </a:rPr>
              <a:t>Meningkatkan ketepatan nilai dan kecepatan waktu dalam penentuan harga mobil bekas sehingga dapat meningkatan performa penjualan mobil</a:t>
            </a:r>
            <a:endParaRPr i="0" sz="1600" u="none" cap="none" strike="noStrike">
              <a:solidFill>
                <a:schemeClr val="dk1"/>
              </a:solidFill>
            </a:endParaRPr>
          </a:p>
        </p:txBody>
      </p:sp>
      <p:sp>
        <p:nvSpPr>
          <p:cNvPr id="77" name="Google Shape;77;g11beb0ec581_0_142"/>
          <p:cNvSpPr/>
          <p:nvPr/>
        </p:nvSpPr>
        <p:spPr>
          <a:xfrm>
            <a:off x="9182100" y="2178550"/>
            <a:ext cx="2781300" cy="2812500"/>
          </a:xfrm>
          <a:prstGeom prst="rect">
            <a:avLst/>
          </a:prstGeom>
          <a:solidFill>
            <a:srgbClr val="51978C">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1beb0ec581_0_142"/>
          <p:cNvSpPr txBox="1"/>
          <p:nvPr/>
        </p:nvSpPr>
        <p:spPr>
          <a:xfrm>
            <a:off x="94841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Objective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79" name="Google Shape;79;g11beb0ec581_0_142"/>
          <p:cNvSpPr txBox="1"/>
          <p:nvPr/>
        </p:nvSpPr>
        <p:spPr>
          <a:xfrm>
            <a:off x="9486900" y="3316075"/>
            <a:ext cx="211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i="0" lang="en-US" sz="1600" u="none" cap="none" strike="noStrike">
                <a:solidFill>
                  <a:schemeClr val="dk1"/>
                </a:solidFill>
              </a:rPr>
              <a:t>Membuat model </a:t>
            </a:r>
            <a:r>
              <a:rPr i="1" lang="en-US" sz="1600" u="none" cap="none" strike="noStrike">
                <a:solidFill>
                  <a:schemeClr val="dk1"/>
                </a:solidFill>
              </a:rPr>
              <a:t>machine learning</a:t>
            </a:r>
            <a:r>
              <a:rPr i="0" lang="en-US" sz="1600" u="none" cap="none" strike="noStrike">
                <a:solidFill>
                  <a:schemeClr val="dk1"/>
                </a:solidFill>
              </a:rPr>
              <a:t> untuk memprediksi harga mobil bekas</a:t>
            </a:r>
            <a:endParaRPr i="0" sz="1600" u="none" cap="none" strike="noStrike">
              <a:solidFill>
                <a:schemeClr val="dk1"/>
              </a:solidFill>
            </a:endParaRPr>
          </a:p>
        </p:txBody>
      </p:sp>
      <p:sp>
        <p:nvSpPr>
          <p:cNvPr id="80" name="Google Shape;80;g11beb0ec581_0_142"/>
          <p:cNvSpPr/>
          <p:nvPr/>
        </p:nvSpPr>
        <p:spPr>
          <a:xfrm>
            <a:off x="704850" y="2178550"/>
            <a:ext cx="5407500" cy="4279200"/>
          </a:xfrm>
          <a:prstGeom prst="rect">
            <a:avLst/>
          </a:prstGeom>
          <a:solidFill>
            <a:srgbClr val="277DA1">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1beb0ec581_0_142"/>
          <p:cNvSpPr txBox="1"/>
          <p:nvPr/>
        </p:nvSpPr>
        <p:spPr>
          <a:xfrm>
            <a:off x="2686050" y="710375"/>
            <a:ext cx="1314600" cy="5184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Role</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2" name="Google Shape;82;g11beb0ec581_0_142"/>
          <p:cNvSpPr txBox="1"/>
          <p:nvPr/>
        </p:nvSpPr>
        <p:spPr>
          <a:xfrm>
            <a:off x="2508025" y="1142763"/>
            <a:ext cx="9314400" cy="9150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i="0" lang="en-US" sz="1600" u="none" cap="none" strike="noStrike">
                <a:solidFill>
                  <a:schemeClr val="dk1"/>
                </a:solidFill>
              </a:rPr>
              <a:t>Sebagai </a:t>
            </a:r>
            <a:r>
              <a:rPr b="1" i="0" lang="en-US" sz="1600" u="none" cap="none" strike="noStrike">
                <a:solidFill>
                  <a:schemeClr val="dk1"/>
                </a:solidFill>
              </a:rPr>
              <a:t>tim data scientist </a:t>
            </a:r>
            <a:r>
              <a:rPr i="0" lang="en-US" sz="1600" u="none" cap="none" strike="noStrike">
                <a:solidFill>
                  <a:schemeClr val="dk1"/>
                </a:solidFill>
              </a:rPr>
              <a:t>pada PT Car-a-thon (perusahaan lelang mobil bekas) yang bertanggung jawab untuk memberikan rekomendasi atas masalah yang dihadapi perusahaan untuk meningkatkan performa perusahaan.</a:t>
            </a:r>
            <a:endParaRPr i="0" sz="1600" u="none" cap="none" strike="noStrike">
              <a:solidFill>
                <a:schemeClr val="dk1"/>
              </a:solidFill>
            </a:endParaRPr>
          </a:p>
        </p:txBody>
      </p:sp>
      <p:sp>
        <p:nvSpPr>
          <p:cNvPr id="83" name="Google Shape;83;g11beb0ec581_0_142"/>
          <p:cNvSpPr txBox="1"/>
          <p:nvPr/>
        </p:nvSpPr>
        <p:spPr>
          <a:xfrm>
            <a:off x="895350" y="2462351"/>
            <a:ext cx="4971900" cy="518400"/>
          </a:xfrm>
          <a:prstGeom prst="rect">
            <a:avLst/>
          </a:prstGeom>
          <a:solidFill>
            <a:srgbClr val="277D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Fira Sans Extra Condensed"/>
                <a:ea typeface="Fira Sans Extra Condensed"/>
                <a:cs typeface="Fira Sans Extra Condensed"/>
                <a:sym typeface="Fira Sans Extra Condensed"/>
              </a:rPr>
              <a:t>Problem Statement</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sp>
        <p:nvSpPr>
          <p:cNvPr id="84" name="Google Shape;84;g11beb0ec581_0_142"/>
          <p:cNvSpPr txBox="1"/>
          <p:nvPr/>
        </p:nvSpPr>
        <p:spPr>
          <a:xfrm>
            <a:off x="895350" y="3137950"/>
            <a:ext cx="4971900" cy="3127200"/>
          </a:xfrm>
          <a:prstGeom prst="rect">
            <a:avLst/>
          </a:prstGeom>
          <a:noFill/>
          <a:ln>
            <a:noFill/>
          </a:ln>
        </p:spPr>
        <p:txBody>
          <a:bodyPr anchorCtr="0" anchor="ctr" bIns="121900" lIns="121900" spcFirstLastPara="1" rIns="121900" wrap="square" tIns="121900">
            <a:noAutofit/>
          </a:bodyPr>
          <a:lstStyle/>
          <a:p>
            <a:pPr indent="0" lvl="0" marL="0" marR="0" rtl="0" algn="just">
              <a:lnSpc>
                <a:spcPct val="100000"/>
              </a:lnSpc>
              <a:spcBef>
                <a:spcPts val="0"/>
              </a:spcBef>
              <a:spcAft>
                <a:spcPts val="0"/>
              </a:spcAft>
              <a:buClr>
                <a:srgbClr val="000000"/>
              </a:buClr>
              <a:buSzPts val="1700"/>
              <a:buFont typeface="Arial"/>
              <a:buNone/>
            </a:pPr>
            <a:r>
              <a:rPr i="0" lang="en-US" sz="1500" u="none" cap="none" strike="noStrike">
                <a:solidFill>
                  <a:schemeClr val="dk1"/>
                </a:solidFill>
              </a:rPr>
              <a:t>Perusahaan lelang masih belum memiliki </a:t>
            </a:r>
            <a:r>
              <a:rPr b="1" i="1" lang="en-US" sz="1500" u="none" cap="none" strike="noStrike">
                <a:solidFill>
                  <a:schemeClr val="dk1"/>
                </a:solidFill>
              </a:rPr>
              <a:t>benchmark</a:t>
            </a:r>
            <a:r>
              <a:rPr b="1" i="0" lang="en-US" sz="1500" u="none" cap="none" strike="noStrike">
                <a:solidFill>
                  <a:schemeClr val="dk1"/>
                </a:solidFill>
              </a:rPr>
              <a:t> </a:t>
            </a:r>
            <a:r>
              <a:rPr i="0" lang="en-US" sz="1500" u="none" cap="none" strike="noStrike">
                <a:solidFill>
                  <a:schemeClr val="dk1"/>
                </a:solidFill>
              </a:rPr>
              <a:t>dalam menentukan </a:t>
            </a:r>
            <a:r>
              <a:rPr b="1" i="0" lang="en-US" sz="1500" u="none" cap="none" strike="noStrike">
                <a:solidFill>
                  <a:schemeClr val="dk1"/>
                </a:solidFill>
              </a:rPr>
              <a:t>harga mobil</a:t>
            </a:r>
            <a:r>
              <a:rPr i="0" lang="en-US" sz="1500" u="none" cap="none" strike="noStrike">
                <a:solidFill>
                  <a:schemeClr val="dk1"/>
                </a:solidFill>
              </a:rPr>
              <a:t> yang dilelang. Hal ini menyebabkan customer yang akan membeli mobil belum mendapatkan </a:t>
            </a:r>
            <a:r>
              <a:rPr b="1" i="0" lang="en-US" sz="1500" u="none" cap="none" strike="noStrike">
                <a:solidFill>
                  <a:schemeClr val="dk1"/>
                </a:solidFill>
              </a:rPr>
              <a:t>jaminan atas </a:t>
            </a:r>
            <a:r>
              <a:rPr b="1" i="1" lang="en-US" sz="1500" u="none" cap="none" strike="noStrike">
                <a:solidFill>
                  <a:schemeClr val="dk1"/>
                </a:solidFill>
              </a:rPr>
              <a:t>value-for-money</a:t>
            </a:r>
            <a:r>
              <a:rPr i="0" lang="en-US" sz="1500" u="none" cap="none" strike="noStrike">
                <a:solidFill>
                  <a:schemeClr val="dk1"/>
                </a:solidFill>
              </a:rPr>
              <a:t> terhadap mobil yang dibeli</a:t>
            </a:r>
            <a:r>
              <a:rPr lang="en-US" sz="1500">
                <a:solidFill>
                  <a:schemeClr val="dk1"/>
                </a:solidFill>
              </a:rPr>
              <a:t>.</a:t>
            </a:r>
            <a:r>
              <a:rPr i="0" lang="en-US" sz="1500" u="none" cap="none" strike="noStrike">
                <a:solidFill>
                  <a:schemeClr val="dk1"/>
                </a:solidFill>
              </a:rPr>
              <a:t> Selain harga pasar, kondisi mobil merupakan aspek yang perlu dipertimbangkan dalam penentuan harga mobil. Mempertimbangkan data yang digunakan dalam analisis ini merupakan data US used car market, di mana pasar mobil bekas di US besarnya dua kali lipat dari pasar mobil baru, maka diperlukan </a:t>
            </a:r>
            <a:r>
              <a:rPr b="1" i="0" lang="en-US" sz="1500" u="none" cap="none" strike="noStrike">
                <a:solidFill>
                  <a:schemeClr val="dk1"/>
                </a:solidFill>
              </a:rPr>
              <a:t>ketepatan dan kecepatan</a:t>
            </a:r>
            <a:r>
              <a:rPr i="0" lang="en-US" sz="1500" u="none" cap="none" strike="noStrike">
                <a:solidFill>
                  <a:schemeClr val="dk1"/>
                </a:solidFill>
              </a:rPr>
              <a:t> dalam penilaian harga mobil bekas</a:t>
            </a:r>
            <a:r>
              <a:rPr lang="en-US" sz="1500">
                <a:solidFill>
                  <a:schemeClr val="dk1"/>
                </a:solidFill>
              </a:rPr>
              <a:t> agar dapat </a:t>
            </a:r>
            <a:r>
              <a:rPr b="1" lang="en-US" sz="1500">
                <a:solidFill>
                  <a:schemeClr val="dk1"/>
                </a:solidFill>
              </a:rPr>
              <a:t>mencapai harga yang optimum sesuai dengan kondisi mobil</a:t>
            </a:r>
            <a:r>
              <a:rPr lang="en-US" sz="1500">
                <a:solidFill>
                  <a:schemeClr val="dk1"/>
                </a:solidFill>
              </a:rPr>
              <a:t>.</a:t>
            </a:r>
            <a:endParaRPr i="0" sz="1500" u="none" cap="none" strike="noStrike">
              <a:solidFill>
                <a:schemeClr val="dk1"/>
              </a:solidFill>
            </a:endParaRPr>
          </a:p>
        </p:txBody>
      </p:sp>
      <p:sp>
        <p:nvSpPr>
          <p:cNvPr id="85" name="Google Shape;85;g11beb0ec581_0_142"/>
          <p:cNvSpPr/>
          <p:nvPr/>
        </p:nvSpPr>
        <p:spPr>
          <a:xfrm>
            <a:off x="6362708" y="231476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86" name="Google Shape;86;g11beb0ec581_0_142"/>
          <p:cNvGrpSpPr/>
          <p:nvPr/>
        </p:nvGrpSpPr>
        <p:grpSpPr>
          <a:xfrm>
            <a:off x="6524234" y="2486752"/>
            <a:ext cx="509228" cy="488530"/>
            <a:chOff x="7142746" y="4629313"/>
            <a:chExt cx="381930" cy="366406"/>
          </a:xfrm>
        </p:grpSpPr>
        <p:sp>
          <p:nvSpPr>
            <p:cNvPr id="87" name="Google Shape;87;g11beb0ec581_0_142"/>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1beb0ec581_0_142"/>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11beb0ec581_0_142"/>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11beb0ec581_0_142"/>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11beb0ec581_0_142"/>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1beb0ec581_0_142"/>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11beb0ec581_0_142"/>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g11beb0ec581_0_142"/>
          <p:cNvSpPr/>
          <p:nvPr/>
        </p:nvSpPr>
        <p:spPr>
          <a:xfrm>
            <a:off x="9241958" y="23051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95" name="Google Shape;95;g11beb0ec581_0_142"/>
          <p:cNvGrpSpPr/>
          <p:nvPr/>
        </p:nvGrpSpPr>
        <p:grpSpPr>
          <a:xfrm>
            <a:off x="9395190" y="2477321"/>
            <a:ext cx="491678" cy="488124"/>
            <a:chOff x="1628166" y="3455447"/>
            <a:chExt cx="368768" cy="366102"/>
          </a:xfrm>
        </p:grpSpPr>
        <p:sp>
          <p:nvSpPr>
            <p:cNvPr id="96" name="Google Shape;96;g11beb0ec581_0_142"/>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11beb0ec581_0_142"/>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g11beb0ec581_0_142"/>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1beb0ec581_0_142"/>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1beb0ec581_0_142"/>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1beb0ec581_0_142"/>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g11beb0ec581_0_142"/>
          <p:cNvSpPr/>
          <p:nvPr/>
        </p:nvSpPr>
        <p:spPr>
          <a:xfrm>
            <a:off x="6286500" y="5178225"/>
            <a:ext cx="5676900" cy="12795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1beb0ec581_0_142"/>
          <p:cNvSpPr/>
          <p:nvPr/>
        </p:nvSpPr>
        <p:spPr>
          <a:xfrm>
            <a:off x="6447199" y="5362558"/>
            <a:ext cx="832800" cy="832800"/>
          </a:xfrm>
          <a:prstGeom prst="ellipse">
            <a:avLst/>
          </a:prstGeom>
          <a:solidFill>
            <a:schemeClr val="accent5"/>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Fira Sans Extra Condensed"/>
              <a:ea typeface="Fira Sans Extra Condensed"/>
              <a:cs typeface="Fira Sans Extra Condensed"/>
              <a:sym typeface="Fira Sans Extra Condensed"/>
            </a:endParaRPr>
          </a:p>
        </p:txBody>
      </p:sp>
      <p:grpSp>
        <p:nvGrpSpPr>
          <p:cNvPr id="104" name="Google Shape;104;g11beb0ec581_0_142"/>
          <p:cNvGrpSpPr/>
          <p:nvPr/>
        </p:nvGrpSpPr>
        <p:grpSpPr>
          <a:xfrm>
            <a:off x="7381495" y="5370817"/>
            <a:ext cx="2211876" cy="894314"/>
            <a:chOff x="1158000" y="2596763"/>
            <a:chExt cx="2061010" cy="670752"/>
          </a:xfrm>
        </p:grpSpPr>
        <p:sp>
          <p:nvSpPr>
            <p:cNvPr id="105" name="Google Shape;105;g11beb0ec581_0_142"/>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Fira Sans Extra Condensed"/>
                  <a:ea typeface="Fira Sans Extra Condensed"/>
                  <a:cs typeface="Fira Sans Extra Condensed"/>
                  <a:sym typeface="Fira Sans Extra Condensed"/>
                </a:rPr>
                <a:t>Business Metrics</a:t>
              </a:r>
              <a:endParaRPr b="1" i="0" sz="2400" u="none" cap="none" strike="noStrike">
                <a:solidFill>
                  <a:srgbClr val="000000"/>
                </a:solidFill>
                <a:latin typeface="Fira Sans Extra Condensed"/>
                <a:ea typeface="Fira Sans Extra Condensed"/>
                <a:cs typeface="Fira Sans Extra Condensed"/>
                <a:sym typeface="Fira Sans Extra Condensed"/>
              </a:endParaRPr>
            </a:p>
          </p:txBody>
        </p:sp>
        <p:sp>
          <p:nvSpPr>
            <p:cNvPr id="106" name="Google Shape;106;g11beb0ec581_0_142"/>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Sales Revenue</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i="0" lang="en-US" sz="1600" u="none" cap="none" strike="noStrike">
                  <a:solidFill>
                    <a:schemeClr val="dk1"/>
                  </a:solidFill>
                </a:rPr>
                <a:t>Appraisal time</a:t>
              </a:r>
              <a:endParaRPr i="0" sz="1600" u="none" cap="none" strike="noStrike">
                <a:solidFill>
                  <a:srgbClr val="000000"/>
                </a:solidFill>
              </a:endParaRPr>
            </a:p>
          </p:txBody>
        </p:sp>
      </p:grpSp>
      <p:grpSp>
        <p:nvGrpSpPr>
          <p:cNvPr id="107" name="Google Shape;107;g11beb0ec581_0_142"/>
          <p:cNvGrpSpPr/>
          <p:nvPr/>
        </p:nvGrpSpPr>
        <p:grpSpPr>
          <a:xfrm>
            <a:off x="6662007" y="5595800"/>
            <a:ext cx="403189" cy="366289"/>
            <a:chOff x="5588419" y="2287479"/>
            <a:chExt cx="403189" cy="366289"/>
          </a:xfrm>
        </p:grpSpPr>
        <p:sp>
          <p:nvSpPr>
            <p:cNvPr id="108" name="Google Shape;108;g11beb0ec581_0_142"/>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1beb0ec581_0_142"/>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 name="Google Shape;110;g11beb0ec581_0_142"/>
          <p:cNvPicPr preferRelativeResize="0"/>
          <p:nvPr/>
        </p:nvPicPr>
        <p:blipFill rotWithShape="1">
          <a:blip r:embed="rId3">
            <a:alphaModFix/>
          </a:blip>
          <a:srcRect b="0" l="0" r="0" t="0"/>
          <a:stretch/>
        </p:blipFill>
        <p:spPr>
          <a:xfrm>
            <a:off x="609606" y="576728"/>
            <a:ext cx="1662319" cy="1662300"/>
          </a:xfrm>
          <a:prstGeom prst="rect">
            <a:avLst/>
          </a:prstGeom>
          <a:noFill/>
          <a:ln>
            <a:noFill/>
          </a:ln>
        </p:spPr>
      </p:pic>
      <p:sp>
        <p:nvSpPr>
          <p:cNvPr id="111" name="Google Shape;111;g11beb0ec581_0_142"/>
          <p:cNvSpPr txBox="1"/>
          <p:nvPr/>
        </p:nvSpPr>
        <p:spPr>
          <a:xfrm>
            <a:off x="704851" y="128400"/>
            <a:ext cx="9169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11beb0ec581_0_3"/>
          <p:cNvPicPr preferRelativeResize="0"/>
          <p:nvPr/>
        </p:nvPicPr>
        <p:blipFill>
          <a:blip r:embed="rId3">
            <a:alphaModFix/>
          </a:blip>
          <a:stretch>
            <a:fillRect/>
          </a:stretch>
        </p:blipFill>
        <p:spPr>
          <a:xfrm>
            <a:off x="1041725" y="816738"/>
            <a:ext cx="4283059" cy="2066649"/>
          </a:xfrm>
          <a:prstGeom prst="rect">
            <a:avLst/>
          </a:prstGeom>
          <a:noFill/>
          <a:ln>
            <a:noFill/>
          </a:ln>
        </p:spPr>
      </p:pic>
      <p:sp>
        <p:nvSpPr>
          <p:cNvPr id="118" name="Google Shape;118;g11beb0ec581_0_3"/>
          <p:cNvSpPr txBox="1"/>
          <p:nvPr/>
        </p:nvSpPr>
        <p:spPr>
          <a:xfrm>
            <a:off x="6640800" y="826463"/>
            <a:ext cx="5207100" cy="2047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Pengamatan Numericals</a:t>
            </a:r>
            <a:r>
              <a:rPr lang="en-US" sz="1100"/>
              <a:t>:</a:t>
            </a:r>
            <a:endParaRPr sz="1100"/>
          </a:p>
          <a:p>
            <a:pPr indent="-298450" lvl="0" marL="457200" rtl="0" algn="l">
              <a:spcBef>
                <a:spcPts val="0"/>
              </a:spcBef>
              <a:spcAft>
                <a:spcPts val="0"/>
              </a:spcAft>
              <a:buSzPts val="1100"/>
              <a:buChar char="●"/>
            </a:pPr>
            <a:r>
              <a:rPr lang="en-US" sz="1100"/>
              <a:t>Kolom </a:t>
            </a:r>
            <a:r>
              <a:rPr b="1" lang="en-US" sz="1100"/>
              <a:t>year</a:t>
            </a:r>
            <a:r>
              <a:rPr lang="en-US" sz="1100"/>
              <a:t>, </a:t>
            </a:r>
            <a:r>
              <a:rPr b="1" lang="en-US" sz="1100"/>
              <a:t>condition</a:t>
            </a:r>
            <a:r>
              <a:rPr lang="en-US" sz="1100"/>
              <a:t>, dan </a:t>
            </a:r>
            <a:r>
              <a:rPr b="1" lang="en-US" sz="1100"/>
              <a:t>odometer</a:t>
            </a:r>
            <a:r>
              <a:rPr lang="en-US" sz="1100"/>
              <a:t> tidak ada issue pada nilai </a:t>
            </a:r>
            <a:r>
              <a:rPr b="1" lang="en-US" sz="1100"/>
              <a:t>min/max</a:t>
            </a:r>
            <a:r>
              <a:rPr lang="en-US" sz="1100"/>
              <a:t>,</a:t>
            </a:r>
            <a:endParaRPr sz="1100"/>
          </a:p>
          <a:p>
            <a:pPr indent="-298450" lvl="0" marL="457200" rtl="0" algn="l">
              <a:spcBef>
                <a:spcPts val="0"/>
              </a:spcBef>
              <a:spcAft>
                <a:spcPts val="0"/>
              </a:spcAft>
              <a:buSzPts val="1100"/>
              <a:buChar char="●"/>
            </a:pPr>
            <a:r>
              <a:rPr lang="en-US" sz="1100"/>
              <a:t>Semua kolom nilainya masih masuk akal (tidak ada </a:t>
            </a:r>
            <a:r>
              <a:rPr i="1" lang="en-US" sz="1100"/>
              <a:t>minus</a:t>
            </a:r>
            <a:r>
              <a:rPr lang="en-US" sz="1100"/>
              <a:t>),</a:t>
            </a:r>
            <a:endParaRPr sz="1100"/>
          </a:p>
          <a:p>
            <a:pPr indent="-298450" lvl="0" marL="457200" rtl="0" algn="l">
              <a:spcBef>
                <a:spcPts val="0"/>
              </a:spcBef>
              <a:spcAft>
                <a:spcPts val="0"/>
              </a:spcAft>
              <a:buSzPts val="1100"/>
              <a:buChar char="●"/>
            </a:pPr>
            <a:r>
              <a:rPr lang="en-US" sz="1100"/>
              <a:t>Kolom </a:t>
            </a:r>
            <a:r>
              <a:rPr b="1" lang="en-US" sz="1100"/>
              <a:t>year</a:t>
            </a:r>
            <a:r>
              <a:rPr lang="en-US" sz="1100"/>
              <a:t>, </a:t>
            </a:r>
            <a:r>
              <a:rPr b="1" lang="en-US" sz="1100"/>
              <a:t>condition</a:t>
            </a:r>
            <a:r>
              <a:rPr lang="en-US" sz="1100"/>
              <a:t>, </a:t>
            </a:r>
            <a:r>
              <a:rPr b="1" lang="en-US" sz="1100"/>
              <a:t>odometer</a:t>
            </a:r>
            <a:r>
              <a:rPr lang="en-US" sz="1100"/>
              <a:t>, </a:t>
            </a:r>
            <a:r>
              <a:rPr b="1" lang="en-US" sz="1100"/>
              <a:t>mmr</a:t>
            </a:r>
            <a:r>
              <a:rPr lang="en-US" sz="1100"/>
              <a:t>, dan </a:t>
            </a:r>
            <a:r>
              <a:rPr b="1" lang="en-US" sz="1100"/>
              <a:t>sellingprice</a:t>
            </a:r>
            <a:r>
              <a:rPr lang="en-US" sz="1100"/>
              <a:t> ada perbedaan antara </a:t>
            </a:r>
            <a:r>
              <a:rPr b="1" lang="en-US" sz="1100"/>
              <a:t>mean</a:t>
            </a:r>
            <a:r>
              <a:rPr lang="en-US" sz="1100"/>
              <a:t> dan </a:t>
            </a:r>
            <a:r>
              <a:rPr b="1" lang="en-US" sz="1100"/>
              <a:t>median</a:t>
            </a:r>
            <a:r>
              <a:rPr lang="en-US" sz="1100"/>
              <a:t>,</a:t>
            </a:r>
            <a:endParaRPr sz="1100"/>
          </a:p>
          <a:p>
            <a:pPr indent="-298450" lvl="0" marL="457200" rtl="0" algn="l">
              <a:spcBef>
                <a:spcPts val="0"/>
              </a:spcBef>
              <a:spcAft>
                <a:spcPts val="0"/>
              </a:spcAft>
              <a:buSzPts val="1100"/>
              <a:buChar char="●"/>
            </a:pPr>
            <a:r>
              <a:rPr lang="en-US" sz="1100"/>
              <a:t>Kolom </a:t>
            </a:r>
            <a:r>
              <a:rPr b="1" lang="en-US" sz="1100"/>
              <a:t>mmr</a:t>
            </a:r>
            <a:r>
              <a:rPr lang="en-US" sz="1100"/>
              <a:t> masih butuh tinjauan lebih lanjut pada </a:t>
            </a:r>
            <a:r>
              <a:rPr i="1" lang="en-US" sz="1100"/>
              <a:t>pre-processing</a:t>
            </a:r>
            <a:r>
              <a:rPr lang="en-US" sz="1100"/>
              <a:t> karena nilai minimum rentangnya lumayan jauh dar</a:t>
            </a:r>
            <a:r>
              <a:rPr lang="en-US" sz="1100"/>
              <a:t>i </a:t>
            </a:r>
            <a:r>
              <a:rPr b="1" lang="en-US" sz="1100"/>
              <a:t>mean</a:t>
            </a:r>
            <a:r>
              <a:rPr lang="en-US" sz="1100"/>
              <a:t> dan </a:t>
            </a:r>
            <a:r>
              <a:rPr b="1" lang="en-US" sz="1100"/>
              <a:t>median</a:t>
            </a:r>
            <a:r>
              <a:rPr lang="en-US" sz="1100"/>
              <a:t>,</a:t>
            </a:r>
            <a:endParaRPr sz="1100"/>
          </a:p>
          <a:p>
            <a:pPr indent="-298450" lvl="0" marL="457200" rtl="0" algn="l">
              <a:spcBef>
                <a:spcPts val="0"/>
              </a:spcBef>
              <a:spcAft>
                <a:spcPts val="0"/>
              </a:spcAft>
              <a:buSzPts val="1100"/>
              <a:buChar char="●"/>
            </a:pPr>
            <a:r>
              <a:rPr lang="en-US" sz="1100"/>
              <a:t>Terdapat anomali pada nilai minimum </a:t>
            </a:r>
            <a:r>
              <a:rPr b="1" lang="en-US" sz="1100"/>
              <a:t>sellingprice</a:t>
            </a:r>
            <a:r>
              <a:rPr lang="en-US" sz="1100"/>
              <a:t> dicurigai data tidak diketahui sehingga ada kemungkinan data diimputasi dengan nilai </a:t>
            </a:r>
            <a:r>
              <a:rPr b="1" lang="en-US" sz="1100"/>
              <a:t>1</a:t>
            </a:r>
            <a:r>
              <a:rPr lang="en-US" sz="1100"/>
              <a:t> atau mobil yang dijual berupa </a:t>
            </a:r>
            <a:r>
              <a:rPr b="1" lang="en-US" sz="1100"/>
              <a:t>program perusahaan (hadiah)</a:t>
            </a:r>
            <a:r>
              <a:rPr lang="en-US" sz="1100"/>
              <a:t>.</a:t>
            </a:r>
            <a:endParaRPr sz="1100"/>
          </a:p>
        </p:txBody>
      </p:sp>
      <p:pic>
        <p:nvPicPr>
          <p:cNvPr id="119" name="Google Shape;119;g11beb0ec581_0_3"/>
          <p:cNvPicPr preferRelativeResize="0"/>
          <p:nvPr/>
        </p:nvPicPr>
        <p:blipFill>
          <a:blip r:embed="rId4">
            <a:alphaModFix/>
          </a:blip>
          <a:stretch>
            <a:fillRect/>
          </a:stretch>
        </p:blipFill>
        <p:spPr>
          <a:xfrm>
            <a:off x="1041725" y="3129988"/>
            <a:ext cx="5352400" cy="1005225"/>
          </a:xfrm>
          <a:prstGeom prst="rect">
            <a:avLst/>
          </a:prstGeom>
          <a:noFill/>
          <a:ln>
            <a:noFill/>
          </a:ln>
        </p:spPr>
      </p:pic>
      <p:sp>
        <p:nvSpPr>
          <p:cNvPr id="120" name="Google Shape;120;g11beb0ec581_0_3"/>
          <p:cNvSpPr txBox="1"/>
          <p:nvPr/>
        </p:nvSpPr>
        <p:spPr>
          <a:xfrm>
            <a:off x="6640800" y="3129988"/>
            <a:ext cx="5207100" cy="153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Pengamatan Categoricals</a:t>
            </a:r>
            <a:r>
              <a:rPr lang="en-US" sz="1100"/>
              <a:t>:</a:t>
            </a:r>
            <a:endParaRPr sz="1100"/>
          </a:p>
          <a:p>
            <a:pPr indent="-298450" lvl="0" marL="457200" rtl="0" algn="l">
              <a:spcBef>
                <a:spcPts val="0"/>
              </a:spcBef>
              <a:spcAft>
                <a:spcPts val="0"/>
              </a:spcAft>
              <a:buSzPts val="1100"/>
              <a:buChar char="●"/>
            </a:pPr>
            <a:r>
              <a:rPr lang="en-US" sz="1100"/>
              <a:t>Kolom </a:t>
            </a:r>
            <a:r>
              <a:rPr b="1" lang="en-US" sz="1100"/>
              <a:t>transmission</a:t>
            </a:r>
            <a:r>
              <a:rPr lang="en-US" sz="1100"/>
              <a:t> didominasi oleh mobil dengan transmisi </a:t>
            </a:r>
            <a:r>
              <a:rPr b="1" lang="en-US" sz="1100"/>
              <a:t>automatic</a:t>
            </a:r>
            <a:r>
              <a:rPr lang="en-US" sz="1100"/>
              <a:t> (lebih dari 50%),</a:t>
            </a:r>
            <a:endParaRPr sz="1100"/>
          </a:p>
          <a:p>
            <a:pPr indent="-298450" lvl="0" marL="457200" rtl="0" algn="l">
              <a:spcBef>
                <a:spcPts val="0"/>
              </a:spcBef>
              <a:spcAft>
                <a:spcPts val="0"/>
              </a:spcAft>
              <a:buSzPts val="1100"/>
              <a:buChar char="●"/>
            </a:pPr>
            <a:r>
              <a:rPr lang="en-US" sz="1100"/>
              <a:t>Kolom </a:t>
            </a:r>
            <a:r>
              <a:rPr b="1" lang="en-US" sz="1100"/>
              <a:t>vin</a:t>
            </a:r>
            <a:r>
              <a:rPr lang="en-US" sz="1100"/>
              <a:t>, </a:t>
            </a:r>
            <a:r>
              <a:rPr b="1" lang="en-US" sz="1100"/>
              <a:t>seller</a:t>
            </a:r>
            <a:r>
              <a:rPr lang="en-US" sz="1100"/>
              <a:t>, </a:t>
            </a:r>
            <a:r>
              <a:rPr b="1" lang="en-US" sz="1100"/>
              <a:t>saledate</a:t>
            </a:r>
            <a:r>
              <a:rPr lang="en-US" sz="1100"/>
              <a:t> memiliki kardinalitas yang tinggi (jumlah </a:t>
            </a:r>
            <a:r>
              <a:rPr b="1" lang="en-US" sz="1100"/>
              <a:t>unique values</a:t>
            </a:r>
            <a:r>
              <a:rPr lang="en-US" sz="1100"/>
              <a:t> tinggi),</a:t>
            </a:r>
            <a:endParaRPr sz="1100"/>
          </a:p>
          <a:p>
            <a:pPr indent="-298450" lvl="0" marL="457200" rtl="0" algn="l">
              <a:spcBef>
                <a:spcPts val="0"/>
              </a:spcBef>
              <a:spcAft>
                <a:spcPts val="0"/>
              </a:spcAft>
              <a:buSzPts val="1100"/>
              <a:buChar char="●"/>
            </a:pPr>
            <a:r>
              <a:rPr lang="en-US" sz="1100"/>
              <a:t>Kolom </a:t>
            </a:r>
            <a:r>
              <a:rPr b="1" lang="en-US" sz="1100"/>
              <a:t>color</a:t>
            </a:r>
            <a:r>
              <a:rPr lang="en-US" sz="1100"/>
              <a:t> dan </a:t>
            </a:r>
            <a:r>
              <a:rPr b="1" lang="en-US" sz="1100"/>
              <a:t>interior</a:t>
            </a:r>
            <a:r>
              <a:rPr lang="en-US" sz="1100"/>
              <a:t> didominasi oleh mobil dengan warna exterior dan interior black (lebih dari 20%),</a:t>
            </a:r>
            <a:endParaRPr sz="1100"/>
          </a:p>
          <a:p>
            <a:pPr indent="-298450" lvl="0" marL="457200" rtl="0" algn="l">
              <a:spcBef>
                <a:spcPts val="0"/>
              </a:spcBef>
              <a:spcAft>
                <a:spcPts val="0"/>
              </a:spcAft>
              <a:buSzPts val="1100"/>
              <a:buChar char="●"/>
            </a:pPr>
            <a:r>
              <a:rPr lang="en-US" sz="1100"/>
              <a:t>Kolom </a:t>
            </a:r>
            <a:r>
              <a:rPr b="1" lang="en-US" sz="1100"/>
              <a:t>make</a:t>
            </a:r>
            <a:r>
              <a:rPr lang="en-US" sz="1100"/>
              <a:t> didominasi oleh mobil dengan merk </a:t>
            </a:r>
            <a:r>
              <a:rPr b="1" lang="en-US" sz="1100"/>
              <a:t>Ford</a:t>
            </a:r>
            <a:r>
              <a:rPr lang="en-US" sz="1100"/>
              <a:t> (lebih dari 15%).</a:t>
            </a:r>
            <a:endParaRPr sz="1100"/>
          </a:p>
        </p:txBody>
      </p:sp>
      <p:sp>
        <p:nvSpPr>
          <p:cNvPr id="121" name="Google Shape;121;g11beb0ec581_0_3"/>
          <p:cNvSpPr txBox="1"/>
          <p:nvPr/>
        </p:nvSpPr>
        <p:spPr>
          <a:xfrm>
            <a:off x="1041725" y="5066338"/>
            <a:ext cx="10481400" cy="1200600"/>
          </a:xfrm>
          <a:prstGeom prst="rect">
            <a:avLst/>
          </a:prstGeom>
          <a:solidFill>
            <a:srgbClr val="0198A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lt1"/>
                </a:solidFill>
              </a:rPr>
              <a:t>Pengamatan Descriptive Statistics</a:t>
            </a:r>
            <a:r>
              <a:rPr lang="en-US" sz="1100">
                <a:solidFill>
                  <a:schemeClr val="lt1"/>
                </a:solidFill>
              </a:rPr>
              <a:t>:</a:t>
            </a:r>
            <a:endParaRPr sz="1100">
              <a:solidFill>
                <a:schemeClr val="lt1"/>
              </a:solidFill>
            </a:endParaRPr>
          </a:p>
          <a:p>
            <a:pPr indent="-298450" lvl="0" marL="457200" rtl="0" algn="l">
              <a:spcBef>
                <a:spcPts val="0"/>
              </a:spcBef>
              <a:spcAft>
                <a:spcPts val="0"/>
              </a:spcAft>
              <a:buClr>
                <a:schemeClr val="lt1"/>
              </a:buClr>
              <a:buSzPts val="1100"/>
              <a:buChar char="●"/>
            </a:pPr>
            <a:r>
              <a:rPr lang="en-US" sz="1100">
                <a:solidFill>
                  <a:schemeClr val="lt1"/>
                </a:solidFill>
              </a:rPr>
              <a:t>Data terdiri dari 558811 baris dan 16 kolom,</a:t>
            </a:r>
            <a:endParaRPr sz="1100">
              <a:solidFill>
                <a:schemeClr val="lt1"/>
              </a:solidFill>
            </a:endParaRPr>
          </a:p>
          <a:p>
            <a:pPr indent="-298450" lvl="0" marL="457200" rtl="0" algn="l">
              <a:spcBef>
                <a:spcPts val="0"/>
              </a:spcBef>
              <a:spcAft>
                <a:spcPts val="0"/>
              </a:spcAft>
              <a:buClr>
                <a:schemeClr val="lt1"/>
              </a:buClr>
              <a:buSzPts val="1100"/>
              <a:buChar char="●"/>
            </a:pPr>
            <a:r>
              <a:rPr lang="en-US" sz="1100">
                <a:solidFill>
                  <a:schemeClr val="lt1"/>
                </a:solidFill>
              </a:rPr>
              <a:t>Tidak ada issue pada nama dan isi setiap kolom,</a:t>
            </a:r>
            <a:endParaRPr sz="1100">
              <a:solidFill>
                <a:schemeClr val="lt1"/>
              </a:solidFill>
            </a:endParaRPr>
          </a:p>
          <a:p>
            <a:pPr indent="-298450" lvl="0" marL="457200" rtl="0" algn="l">
              <a:spcBef>
                <a:spcPts val="0"/>
              </a:spcBef>
              <a:spcAft>
                <a:spcPts val="0"/>
              </a:spcAft>
              <a:buClr>
                <a:schemeClr val="lt1"/>
              </a:buClr>
              <a:buSzPts val="1100"/>
              <a:buChar char="●"/>
            </a:pPr>
            <a:r>
              <a:rPr lang="en-US" sz="1100">
                <a:solidFill>
                  <a:schemeClr val="lt1"/>
                </a:solidFill>
              </a:rPr>
              <a:t>Tampak beberapa kolom masih memiliki null/missing values kolom `make`, `model`, `trim`, `body`, `transmission`, `condition`, `odometer`, `color`, `interior`),</a:t>
            </a:r>
            <a:endParaRPr sz="1100">
              <a:solidFill>
                <a:schemeClr val="lt1"/>
              </a:solidFill>
            </a:endParaRPr>
          </a:p>
          <a:p>
            <a:pPr indent="-298450" lvl="0" marL="457200" rtl="0" algn="l">
              <a:spcBef>
                <a:spcPts val="0"/>
              </a:spcBef>
              <a:spcAft>
                <a:spcPts val="0"/>
              </a:spcAft>
              <a:buClr>
                <a:schemeClr val="lt1"/>
              </a:buClr>
              <a:buSzPts val="1100"/>
              <a:buChar char="●"/>
            </a:pPr>
            <a:r>
              <a:rPr lang="en-US" sz="1100">
                <a:solidFill>
                  <a:schemeClr val="lt1"/>
                </a:solidFill>
              </a:rPr>
              <a:t>Missing values terbesar berada pada kolom `transmission` sejumlah 65353 (11.7%) data,</a:t>
            </a:r>
            <a:endParaRPr sz="1100">
              <a:solidFill>
                <a:schemeClr val="lt1"/>
              </a:solidFill>
            </a:endParaRPr>
          </a:p>
          <a:p>
            <a:pPr indent="-298450" lvl="0" marL="457200" rtl="0" algn="l">
              <a:spcBef>
                <a:spcPts val="0"/>
              </a:spcBef>
              <a:spcAft>
                <a:spcPts val="0"/>
              </a:spcAft>
              <a:buClr>
                <a:schemeClr val="lt1"/>
              </a:buClr>
              <a:buSzPts val="1100"/>
              <a:buChar char="●"/>
            </a:pPr>
            <a:r>
              <a:rPr lang="en-US" sz="1100">
                <a:solidFill>
                  <a:schemeClr val="lt1"/>
                </a:solidFill>
              </a:rPr>
              <a:t>Sepertinya tidak ada issue yang mencolok pada tipe data untuk setiap kolom (sudah sesuai).</a:t>
            </a:r>
            <a:endParaRPr sz="1100">
              <a:solidFill>
                <a:schemeClr val="lt1"/>
              </a:solidFill>
            </a:endParaRPr>
          </a:p>
        </p:txBody>
      </p:sp>
      <p:sp>
        <p:nvSpPr>
          <p:cNvPr id="122" name="Google Shape;122;g11beb0ec581_0_3"/>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Descriptive Statistics</a:t>
            </a:r>
            <a:endParaRPr b="1" sz="3200">
              <a:solidFill>
                <a:srgbClr val="0198A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2ae4a137b7_0_0"/>
          <p:cNvSpPr txBox="1"/>
          <p:nvPr/>
        </p:nvSpPr>
        <p:spPr>
          <a:xfrm>
            <a:off x="1932275" y="4655325"/>
            <a:ext cx="8327400" cy="1200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Pengamatan Duplicate, Unique, dan Uppercase/Lowercase:</a:t>
            </a:r>
            <a:endParaRPr b="1" sz="1100"/>
          </a:p>
          <a:p>
            <a:pPr indent="-298450" lvl="0" marL="457200" rtl="0" algn="l">
              <a:spcBef>
                <a:spcPts val="0"/>
              </a:spcBef>
              <a:spcAft>
                <a:spcPts val="0"/>
              </a:spcAft>
              <a:buSzPts val="1100"/>
              <a:buChar char="●"/>
            </a:pPr>
            <a:r>
              <a:rPr lang="en-US" sz="1100"/>
              <a:t>Ada perubahan unique data pada kolom </a:t>
            </a:r>
            <a:r>
              <a:rPr b="1" lang="en-US" sz="1100"/>
              <a:t>model</a:t>
            </a:r>
            <a:r>
              <a:rPr lang="en-US" sz="1100"/>
              <a:t>, </a:t>
            </a:r>
            <a:r>
              <a:rPr b="1" lang="en-US" sz="1100"/>
              <a:t>trim</a:t>
            </a:r>
            <a:r>
              <a:rPr lang="en-US" sz="1100"/>
              <a:t>, dan </a:t>
            </a:r>
            <a:r>
              <a:rPr b="1" lang="en-US" sz="1100"/>
              <a:t>body</a:t>
            </a:r>
            <a:r>
              <a:rPr lang="en-US" sz="1100"/>
              <a:t> setelah dilakukan handling pada </a:t>
            </a:r>
            <a:r>
              <a:rPr i="1" lang="en-US" sz="1100"/>
              <a:t>uppercase</a:t>
            </a:r>
            <a:r>
              <a:rPr lang="en-US" sz="1100"/>
              <a:t> dan </a:t>
            </a:r>
            <a:r>
              <a:rPr i="1" lang="en-US" sz="1100"/>
              <a:t>lowercase</a:t>
            </a:r>
            <a:r>
              <a:rPr lang="en-US" sz="1100"/>
              <a:t>,</a:t>
            </a:r>
            <a:endParaRPr sz="1100"/>
          </a:p>
          <a:p>
            <a:pPr indent="-298450" lvl="0" marL="457200" rtl="0" algn="l">
              <a:spcBef>
                <a:spcPts val="0"/>
              </a:spcBef>
              <a:spcAft>
                <a:spcPts val="0"/>
              </a:spcAft>
              <a:buSzPts val="1100"/>
              <a:buChar char="●"/>
            </a:pPr>
            <a:r>
              <a:rPr lang="en-US" sz="1100"/>
              <a:t>Kolom </a:t>
            </a:r>
            <a:r>
              <a:rPr b="1" lang="en-US" sz="1100"/>
              <a:t>transmission</a:t>
            </a:r>
            <a:r>
              <a:rPr lang="en-US" sz="1100"/>
              <a:t>, </a:t>
            </a:r>
            <a:r>
              <a:rPr b="1" lang="en-US" sz="1100"/>
              <a:t>vin</a:t>
            </a:r>
            <a:r>
              <a:rPr lang="en-US" sz="1100"/>
              <a:t>, </a:t>
            </a:r>
            <a:r>
              <a:rPr b="1" lang="en-US" sz="1100"/>
              <a:t>state</a:t>
            </a:r>
            <a:r>
              <a:rPr lang="en-US" sz="1100"/>
              <a:t>, </a:t>
            </a:r>
            <a:r>
              <a:rPr b="1" lang="en-US" sz="1100"/>
              <a:t>color</a:t>
            </a:r>
            <a:r>
              <a:rPr lang="en-US" sz="1100"/>
              <a:t>, </a:t>
            </a:r>
            <a:r>
              <a:rPr b="1" lang="en-US" sz="1100"/>
              <a:t>interior</a:t>
            </a:r>
            <a:r>
              <a:rPr lang="en-US" sz="1100"/>
              <a:t>, </a:t>
            </a:r>
            <a:r>
              <a:rPr b="1" lang="en-US" sz="1100"/>
              <a:t>seller</a:t>
            </a:r>
            <a:r>
              <a:rPr lang="en-US" sz="1100"/>
              <a:t>, dan </a:t>
            </a:r>
            <a:r>
              <a:rPr b="1" lang="en-US" sz="1100"/>
              <a:t>saledate</a:t>
            </a:r>
            <a:r>
              <a:rPr lang="en-US" sz="1100"/>
              <a:t> sudah memiliki data yang sesuai (tidak ada issue pada </a:t>
            </a:r>
            <a:r>
              <a:rPr i="1" lang="en-US" sz="1100"/>
              <a:t>uppercase</a:t>
            </a:r>
            <a:r>
              <a:rPr lang="en-US" sz="1100"/>
              <a:t>/</a:t>
            </a:r>
            <a:r>
              <a:rPr i="1" lang="en-US" sz="1100"/>
              <a:t>lowercase</a:t>
            </a:r>
            <a:r>
              <a:rPr lang="en-US" sz="1100"/>
              <a:t>),</a:t>
            </a:r>
            <a:endParaRPr sz="1100"/>
          </a:p>
          <a:p>
            <a:pPr indent="-298450" lvl="0" marL="457200" rtl="0" algn="l">
              <a:spcBef>
                <a:spcPts val="0"/>
              </a:spcBef>
              <a:spcAft>
                <a:spcPts val="0"/>
              </a:spcAft>
              <a:buSzPts val="1100"/>
              <a:buChar char="●"/>
            </a:pPr>
            <a:r>
              <a:rPr lang="en-US" sz="1100"/>
              <a:t>Kolom </a:t>
            </a:r>
            <a:r>
              <a:rPr b="1" lang="en-US" sz="1100"/>
              <a:t>year</a:t>
            </a:r>
            <a:r>
              <a:rPr lang="en-US" sz="1100"/>
              <a:t>, </a:t>
            </a:r>
            <a:r>
              <a:rPr b="1" lang="en-US" sz="1100"/>
              <a:t>condition</a:t>
            </a:r>
            <a:r>
              <a:rPr lang="en-US" sz="1100"/>
              <a:t>, </a:t>
            </a:r>
            <a:r>
              <a:rPr b="1" lang="en-US" sz="1100"/>
              <a:t>odometer</a:t>
            </a:r>
            <a:r>
              <a:rPr lang="en-US" sz="1100"/>
              <a:t>, </a:t>
            </a:r>
            <a:r>
              <a:rPr b="1" lang="en-US" sz="1100"/>
              <a:t>mmr</a:t>
            </a:r>
            <a:r>
              <a:rPr lang="en-US" sz="1100"/>
              <a:t>, dan </a:t>
            </a:r>
            <a:r>
              <a:rPr b="1" lang="en-US" sz="1100"/>
              <a:t>sellingprice</a:t>
            </a:r>
            <a:r>
              <a:rPr lang="en-US" sz="1100"/>
              <a:t> tidak perlu dilakukan pengecekan dikarenakan tipe data bersifat integer/boolean.</a:t>
            </a:r>
            <a:endParaRPr b="1" sz="1100"/>
          </a:p>
        </p:txBody>
      </p:sp>
      <p:sp>
        <p:nvSpPr>
          <p:cNvPr id="129" name="Google Shape;129;g12ae4a137b7_0_0"/>
          <p:cNvSpPr txBox="1"/>
          <p:nvPr/>
        </p:nvSpPr>
        <p:spPr>
          <a:xfrm>
            <a:off x="1041725" y="101725"/>
            <a:ext cx="93093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Duplicate, Unique, Lowercase/Uppercase</a:t>
            </a:r>
            <a:endParaRPr b="1" sz="3200">
              <a:solidFill>
                <a:srgbClr val="0198A3"/>
              </a:solidFill>
              <a:latin typeface="Montserrat"/>
              <a:ea typeface="Montserrat"/>
              <a:cs typeface="Montserrat"/>
              <a:sym typeface="Montserrat"/>
            </a:endParaRPr>
          </a:p>
        </p:txBody>
      </p:sp>
      <p:pic>
        <p:nvPicPr>
          <p:cNvPr id="130" name="Google Shape;130;g12ae4a137b7_0_0"/>
          <p:cNvPicPr preferRelativeResize="0"/>
          <p:nvPr/>
        </p:nvPicPr>
        <p:blipFill>
          <a:blip r:embed="rId3">
            <a:alphaModFix/>
          </a:blip>
          <a:stretch>
            <a:fillRect/>
          </a:stretch>
        </p:blipFill>
        <p:spPr>
          <a:xfrm>
            <a:off x="5159000" y="2933613"/>
            <a:ext cx="2946026" cy="1444675"/>
          </a:xfrm>
          <a:prstGeom prst="rect">
            <a:avLst/>
          </a:prstGeom>
          <a:noFill/>
          <a:ln>
            <a:noFill/>
          </a:ln>
        </p:spPr>
      </p:pic>
      <p:pic>
        <p:nvPicPr>
          <p:cNvPr id="131" name="Google Shape;131;g12ae4a137b7_0_0"/>
          <p:cNvPicPr preferRelativeResize="0"/>
          <p:nvPr/>
        </p:nvPicPr>
        <p:blipFill>
          <a:blip r:embed="rId4">
            <a:alphaModFix/>
          </a:blip>
          <a:stretch>
            <a:fillRect/>
          </a:stretch>
        </p:blipFill>
        <p:spPr>
          <a:xfrm>
            <a:off x="1932263" y="2969450"/>
            <a:ext cx="2946025" cy="1372991"/>
          </a:xfrm>
          <a:prstGeom prst="rect">
            <a:avLst/>
          </a:prstGeom>
          <a:noFill/>
          <a:ln>
            <a:noFill/>
          </a:ln>
        </p:spPr>
      </p:pic>
      <p:pic>
        <p:nvPicPr>
          <p:cNvPr id="132" name="Google Shape;132;g12ae4a137b7_0_0"/>
          <p:cNvPicPr preferRelativeResize="0"/>
          <p:nvPr/>
        </p:nvPicPr>
        <p:blipFill>
          <a:blip r:embed="rId5">
            <a:alphaModFix/>
          </a:blip>
          <a:stretch>
            <a:fillRect/>
          </a:stretch>
        </p:blipFill>
        <p:spPr>
          <a:xfrm>
            <a:off x="8385725" y="2933625"/>
            <a:ext cx="1873991" cy="1444650"/>
          </a:xfrm>
          <a:prstGeom prst="rect">
            <a:avLst/>
          </a:prstGeom>
          <a:noFill/>
          <a:ln>
            <a:noFill/>
          </a:ln>
        </p:spPr>
      </p:pic>
      <p:pic>
        <p:nvPicPr>
          <p:cNvPr id="133" name="Google Shape;133;g12ae4a137b7_0_0"/>
          <p:cNvPicPr preferRelativeResize="0"/>
          <p:nvPr/>
        </p:nvPicPr>
        <p:blipFill>
          <a:blip r:embed="rId6">
            <a:alphaModFix/>
          </a:blip>
          <a:stretch>
            <a:fillRect/>
          </a:stretch>
        </p:blipFill>
        <p:spPr>
          <a:xfrm>
            <a:off x="4038600" y="1040875"/>
            <a:ext cx="4114800" cy="148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1beb0ec581_0_24"/>
          <p:cNvSpPr txBox="1"/>
          <p:nvPr/>
        </p:nvSpPr>
        <p:spPr>
          <a:xfrm>
            <a:off x="5604250" y="867088"/>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b="1" lang="en-US" sz="1100"/>
              <a:t>Pengamatan Boxplot:</a:t>
            </a:r>
            <a:endParaRPr b="1" sz="1100"/>
          </a:p>
          <a:p>
            <a:pPr indent="-298450" lvl="0" marL="457200" rtl="0" algn="l">
              <a:spcBef>
                <a:spcPts val="0"/>
              </a:spcBef>
              <a:spcAft>
                <a:spcPts val="0"/>
              </a:spcAft>
              <a:buSzPts val="1100"/>
              <a:buChar char="●"/>
            </a:pPr>
            <a:r>
              <a:rPr lang="en-US" sz="1100"/>
              <a:t>Dari </a:t>
            </a:r>
            <a:r>
              <a:rPr b="1" lang="en-US" sz="1100"/>
              <a:t>box plot</a:t>
            </a:r>
            <a:r>
              <a:rPr lang="en-US" sz="1100"/>
              <a:t>, outlier utamanya terlihat pada kolom </a:t>
            </a:r>
            <a:r>
              <a:rPr b="1" lang="en-US" sz="1100"/>
              <a:t>odometer</a:t>
            </a:r>
            <a:r>
              <a:rPr lang="en-US" sz="1100"/>
              <a:t> dan </a:t>
            </a:r>
            <a:r>
              <a:rPr b="1" lang="en-US" sz="1100"/>
              <a:t>sellingprice</a:t>
            </a:r>
            <a:r>
              <a:rPr lang="en-US" sz="1100"/>
              <a:t>,</a:t>
            </a:r>
            <a:endParaRPr sz="1100"/>
          </a:p>
          <a:p>
            <a:pPr indent="-298450" lvl="0" marL="457200" rtl="0" algn="l">
              <a:spcBef>
                <a:spcPts val="0"/>
              </a:spcBef>
              <a:spcAft>
                <a:spcPts val="0"/>
              </a:spcAft>
              <a:buSzPts val="1100"/>
              <a:buChar char="●"/>
            </a:pPr>
            <a:r>
              <a:rPr lang="en-US" sz="1100"/>
              <a:t>Kolom yang tampak memiliki distribusi lumayan skew juga terlihat pada </a:t>
            </a:r>
            <a:r>
              <a:rPr b="1" lang="en-US" sz="1100"/>
              <a:t>year</a:t>
            </a:r>
            <a:r>
              <a:rPr lang="en-US" sz="1100"/>
              <a:t>, </a:t>
            </a:r>
            <a:r>
              <a:rPr b="1" lang="en-US" sz="1100"/>
              <a:t>odometer</a:t>
            </a:r>
            <a:r>
              <a:rPr lang="en-US" sz="1100"/>
              <a:t>, </a:t>
            </a:r>
            <a:r>
              <a:rPr b="1" lang="en-US" sz="1100"/>
              <a:t>mmr</a:t>
            </a:r>
            <a:r>
              <a:rPr lang="en-US" sz="1100"/>
              <a:t>, </a:t>
            </a:r>
            <a:r>
              <a:rPr b="1" lang="en-US" sz="1100"/>
              <a:t>sellingprice</a:t>
            </a:r>
            <a:r>
              <a:rPr lang="en-US" sz="1100"/>
              <a:t>.</a:t>
            </a:r>
            <a:endParaRPr sz="1100"/>
          </a:p>
        </p:txBody>
      </p:sp>
      <p:sp>
        <p:nvSpPr>
          <p:cNvPr id="140" name="Google Shape;140;g11beb0ec581_0_24"/>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Univariate Analysis</a:t>
            </a:r>
            <a:endParaRPr b="1" sz="3200">
              <a:solidFill>
                <a:srgbClr val="0198A3"/>
              </a:solidFill>
              <a:latin typeface="Montserrat"/>
              <a:ea typeface="Montserrat"/>
              <a:cs typeface="Montserrat"/>
              <a:sym typeface="Montserrat"/>
            </a:endParaRPr>
          </a:p>
        </p:txBody>
      </p:sp>
      <p:pic>
        <p:nvPicPr>
          <p:cNvPr id="141" name="Google Shape;141;g11beb0ec581_0_24"/>
          <p:cNvPicPr preferRelativeResize="0"/>
          <p:nvPr/>
        </p:nvPicPr>
        <p:blipFill>
          <a:blip r:embed="rId3">
            <a:alphaModFix/>
          </a:blip>
          <a:stretch>
            <a:fillRect/>
          </a:stretch>
        </p:blipFill>
        <p:spPr>
          <a:xfrm>
            <a:off x="1041719" y="792169"/>
            <a:ext cx="4211600" cy="1731270"/>
          </a:xfrm>
          <a:prstGeom prst="rect">
            <a:avLst/>
          </a:prstGeom>
          <a:noFill/>
          <a:ln>
            <a:noFill/>
          </a:ln>
        </p:spPr>
      </p:pic>
      <p:pic>
        <p:nvPicPr>
          <p:cNvPr id="142" name="Google Shape;142;g11beb0ec581_0_24"/>
          <p:cNvPicPr preferRelativeResize="0"/>
          <p:nvPr/>
        </p:nvPicPr>
        <p:blipFill>
          <a:blip r:embed="rId4">
            <a:alphaModFix/>
          </a:blip>
          <a:stretch>
            <a:fillRect/>
          </a:stretch>
        </p:blipFill>
        <p:spPr>
          <a:xfrm>
            <a:off x="1041725" y="2744920"/>
            <a:ext cx="4211600" cy="978752"/>
          </a:xfrm>
          <a:prstGeom prst="rect">
            <a:avLst/>
          </a:prstGeom>
          <a:noFill/>
          <a:ln>
            <a:noFill/>
          </a:ln>
        </p:spPr>
      </p:pic>
      <p:sp>
        <p:nvSpPr>
          <p:cNvPr id="143" name="Google Shape;143;g11beb0ec581_0_24"/>
          <p:cNvSpPr txBox="1"/>
          <p:nvPr/>
        </p:nvSpPr>
        <p:spPr>
          <a:xfrm>
            <a:off x="5604250" y="2458013"/>
            <a:ext cx="5353500" cy="1031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Pengamatan Distplot:</a:t>
            </a:r>
            <a:endParaRPr b="1" sz="1100"/>
          </a:p>
          <a:p>
            <a:pPr indent="-298450" lvl="0" marL="457200" rtl="0" algn="l">
              <a:spcBef>
                <a:spcPts val="0"/>
              </a:spcBef>
              <a:spcAft>
                <a:spcPts val="0"/>
              </a:spcAft>
              <a:buSzPts val="1100"/>
              <a:buChar char="●"/>
            </a:pPr>
            <a:r>
              <a:rPr lang="en-US" sz="1100"/>
              <a:t>Seperti observasi pada box plot sebelumnya, kolom </a:t>
            </a:r>
            <a:r>
              <a:rPr b="1" lang="en-US" sz="1100"/>
              <a:t>year</a:t>
            </a:r>
            <a:r>
              <a:rPr lang="en-US" sz="1100"/>
              <a:t>, </a:t>
            </a:r>
            <a:r>
              <a:rPr b="1" lang="en-US" sz="1100"/>
              <a:t>mmr</a:t>
            </a:r>
            <a:r>
              <a:rPr lang="en-US" sz="1100"/>
              <a:t>, dan </a:t>
            </a:r>
            <a:r>
              <a:rPr b="1" lang="en-US" sz="1100"/>
              <a:t>sellingprice</a:t>
            </a:r>
            <a:r>
              <a:rPr lang="en-US" sz="1100"/>
              <a:t> memiliki distribusi yang skew terutama pada kolom </a:t>
            </a:r>
            <a:r>
              <a:rPr b="1" lang="en-US" sz="1100"/>
              <a:t>odometer</a:t>
            </a:r>
            <a:r>
              <a:rPr lang="en-US" sz="1100"/>
              <a:t>,</a:t>
            </a:r>
            <a:endParaRPr sz="1100"/>
          </a:p>
          <a:p>
            <a:pPr indent="-298450" lvl="0" marL="457200" rtl="0" algn="l">
              <a:spcBef>
                <a:spcPts val="0"/>
              </a:spcBef>
              <a:spcAft>
                <a:spcPts val="0"/>
              </a:spcAft>
              <a:buSzPts val="1100"/>
              <a:buChar char="●"/>
            </a:pPr>
            <a:r>
              <a:rPr lang="en-US" sz="1100"/>
              <a:t>Kolom </a:t>
            </a:r>
            <a:r>
              <a:rPr b="1" lang="en-US" sz="1100"/>
              <a:t>condition</a:t>
            </a:r>
            <a:r>
              <a:rPr lang="en-US" sz="1100"/>
              <a:t> memiliki arah distribusi multimodal dimana distribusinya sudah mendekati normal.</a:t>
            </a:r>
            <a:endParaRPr b="1" sz="1100"/>
          </a:p>
        </p:txBody>
      </p:sp>
      <p:pic>
        <p:nvPicPr>
          <p:cNvPr id="144" name="Google Shape;144;g11beb0ec581_0_24"/>
          <p:cNvPicPr preferRelativeResize="0"/>
          <p:nvPr/>
        </p:nvPicPr>
        <p:blipFill>
          <a:blip r:embed="rId5">
            <a:alphaModFix/>
          </a:blip>
          <a:stretch>
            <a:fillRect/>
          </a:stretch>
        </p:blipFill>
        <p:spPr>
          <a:xfrm>
            <a:off x="4099407" y="4129713"/>
            <a:ext cx="3993171" cy="163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12ae4a137b7_0_16"/>
          <p:cNvPicPr preferRelativeResize="0"/>
          <p:nvPr/>
        </p:nvPicPr>
        <p:blipFill>
          <a:blip r:embed="rId3">
            <a:alphaModFix/>
          </a:blip>
          <a:stretch>
            <a:fillRect/>
          </a:stretch>
        </p:blipFill>
        <p:spPr>
          <a:xfrm>
            <a:off x="5463151" y="1055836"/>
            <a:ext cx="5314074" cy="2693865"/>
          </a:xfrm>
          <a:prstGeom prst="rect">
            <a:avLst/>
          </a:prstGeom>
          <a:noFill/>
          <a:ln>
            <a:noFill/>
          </a:ln>
        </p:spPr>
      </p:pic>
      <p:sp>
        <p:nvSpPr>
          <p:cNvPr id="151" name="Google Shape;151;g12ae4a137b7_0_16"/>
          <p:cNvSpPr txBox="1"/>
          <p:nvPr/>
        </p:nvSpPr>
        <p:spPr>
          <a:xfrm>
            <a:off x="1041725" y="3949775"/>
            <a:ext cx="9735600" cy="861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Pengamatan Countplot</a:t>
            </a:r>
            <a:r>
              <a:rPr lang="en-US" sz="1100">
                <a:solidFill>
                  <a:schemeClr val="dk1"/>
                </a:solidFill>
              </a:rPr>
              <a:t>:</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Kolom </a:t>
            </a:r>
            <a:r>
              <a:rPr b="1" lang="en-US" sz="1100">
                <a:solidFill>
                  <a:schemeClr val="dk1"/>
                </a:solidFill>
              </a:rPr>
              <a:t>make</a:t>
            </a:r>
            <a:r>
              <a:rPr lang="en-US" sz="1100">
                <a:solidFill>
                  <a:schemeClr val="dk1"/>
                </a:solidFill>
              </a:rPr>
              <a:t>, </a:t>
            </a:r>
            <a:r>
              <a:rPr b="1" lang="en-US" sz="1100">
                <a:solidFill>
                  <a:schemeClr val="dk1"/>
                </a:solidFill>
              </a:rPr>
              <a:t>model</a:t>
            </a:r>
            <a:r>
              <a:rPr lang="en-US" sz="1100">
                <a:solidFill>
                  <a:schemeClr val="dk1"/>
                </a:solidFill>
              </a:rPr>
              <a:t>, </a:t>
            </a:r>
            <a:r>
              <a:rPr b="1" lang="en-US" sz="1100">
                <a:solidFill>
                  <a:schemeClr val="dk1"/>
                </a:solidFill>
              </a:rPr>
              <a:t>trim</a:t>
            </a:r>
            <a:r>
              <a:rPr lang="en-US" sz="1100">
                <a:solidFill>
                  <a:schemeClr val="dk1"/>
                </a:solidFill>
              </a:rPr>
              <a:t>, </a:t>
            </a:r>
            <a:r>
              <a:rPr b="1" lang="en-US" sz="1100">
                <a:solidFill>
                  <a:schemeClr val="dk1"/>
                </a:solidFill>
              </a:rPr>
              <a:t>body</a:t>
            </a:r>
            <a:r>
              <a:rPr lang="en-US" sz="1100">
                <a:solidFill>
                  <a:schemeClr val="dk1"/>
                </a:solidFill>
              </a:rPr>
              <a:t>, </a:t>
            </a:r>
            <a:r>
              <a:rPr b="1" lang="en-US" sz="1100">
                <a:solidFill>
                  <a:schemeClr val="dk1"/>
                </a:solidFill>
              </a:rPr>
              <a:t>vin</a:t>
            </a:r>
            <a:r>
              <a:rPr lang="en-US" sz="1100">
                <a:solidFill>
                  <a:schemeClr val="dk1"/>
                </a:solidFill>
              </a:rPr>
              <a:t>, </a:t>
            </a:r>
            <a:r>
              <a:rPr b="1" lang="en-US" sz="1100">
                <a:solidFill>
                  <a:schemeClr val="dk1"/>
                </a:solidFill>
              </a:rPr>
              <a:t>state</a:t>
            </a:r>
            <a:r>
              <a:rPr lang="en-US" sz="1100">
                <a:solidFill>
                  <a:schemeClr val="dk1"/>
                </a:solidFill>
              </a:rPr>
              <a:t>, </a:t>
            </a:r>
            <a:r>
              <a:rPr b="1" lang="en-US" sz="1100">
                <a:solidFill>
                  <a:schemeClr val="dk1"/>
                </a:solidFill>
              </a:rPr>
              <a:t>color</a:t>
            </a:r>
            <a:r>
              <a:rPr lang="en-US" sz="1100">
                <a:solidFill>
                  <a:schemeClr val="dk1"/>
                </a:solidFill>
              </a:rPr>
              <a:t>, </a:t>
            </a:r>
            <a:r>
              <a:rPr b="1" lang="en-US" sz="1100">
                <a:solidFill>
                  <a:schemeClr val="dk1"/>
                </a:solidFill>
              </a:rPr>
              <a:t>interior</a:t>
            </a:r>
            <a:r>
              <a:rPr lang="en-US" sz="1100">
                <a:solidFill>
                  <a:schemeClr val="dk1"/>
                </a:solidFill>
              </a:rPr>
              <a:t>, dan </a:t>
            </a:r>
            <a:r>
              <a:rPr b="1" lang="en-US" sz="1100">
                <a:solidFill>
                  <a:schemeClr val="dk1"/>
                </a:solidFill>
              </a:rPr>
              <a:t>seller</a:t>
            </a:r>
            <a:r>
              <a:rPr lang="en-US" sz="1100">
                <a:solidFill>
                  <a:schemeClr val="dk1"/>
                </a:solidFill>
              </a:rPr>
              <a:t> memiliki kategori yang sangat banyak, sehingga perlu ditinjau kembali kembali kolom yang akan menjadi target dalam pemodelan,</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Kolom </a:t>
            </a:r>
            <a:r>
              <a:rPr b="1" lang="en-US" sz="1100">
                <a:solidFill>
                  <a:schemeClr val="dk1"/>
                </a:solidFill>
              </a:rPr>
              <a:t>transmission</a:t>
            </a:r>
            <a:r>
              <a:rPr lang="en-US" sz="1100">
                <a:solidFill>
                  <a:schemeClr val="dk1"/>
                </a:solidFill>
              </a:rPr>
              <a:t> didominasi oleh </a:t>
            </a:r>
            <a:r>
              <a:rPr b="1" lang="en-US" sz="1100">
                <a:solidFill>
                  <a:schemeClr val="dk1"/>
                </a:solidFill>
              </a:rPr>
              <a:t>automatic</a:t>
            </a:r>
            <a:r>
              <a:rPr lang="en-US" sz="1100">
                <a:solidFill>
                  <a:schemeClr val="dk1"/>
                </a:solidFill>
              </a:rPr>
              <a:t> sesuai dengan pengamatan dengan menggunakan </a:t>
            </a:r>
            <a:r>
              <a:rPr b="1" lang="en-US" sz="1100">
                <a:solidFill>
                  <a:schemeClr val="dk1"/>
                </a:solidFill>
              </a:rPr>
              <a:t>df.describe()</a:t>
            </a:r>
            <a:r>
              <a:rPr lang="en-US" sz="1100">
                <a:solidFill>
                  <a:schemeClr val="dk1"/>
                </a:solidFill>
              </a:rPr>
              <a:t>.</a:t>
            </a:r>
            <a:endParaRPr sz="1100">
              <a:solidFill>
                <a:schemeClr val="dk1"/>
              </a:solidFill>
            </a:endParaRPr>
          </a:p>
        </p:txBody>
      </p:sp>
      <p:sp>
        <p:nvSpPr>
          <p:cNvPr id="152" name="Google Shape;152;g12ae4a137b7_0_16"/>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Univariate Analysis</a:t>
            </a:r>
            <a:endParaRPr b="1" sz="3200">
              <a:solidFill>
                <a:srgbClr val="0198A3"/>
              </a:solidFill>
              <a:latin typeface="Montserrat"/>
              <a:ea typeface="Montserrat"/>
              <a:cs typeface="Montserrat"/>
              <a:sym typeface="Montserrat"/>
            </a:endParaRPr>
          </a:p>
        </p:txBody>
      </p:sp>
      <p:pic>
        <p:nvPicPr>
          <p:cNvPr id="153" name="Google Shape;153;g12ae4a137b7_0_16"/>
          <p:cNvPicPr preferRelativeResize="0"/>
          <p:nvPr/>
        </p:nvPicPr>
        <p:blipFill>
          <a:blip r:embed="rId4">
            <a:alphaModFix/>
          </a:blip>
          <a:stretch>
            <a:fillRect/>
          </a:stretch>
        </p:blipFill>
        <p:spPr>
          <a:xfrm>
            <a:off x="1041725" y="1055826"/>
            <a:ext cx="4421425" cy="26938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1beb0ec581_0_30"/>
          <p:cNvSpPr txBox="1"/>
          <p:nvPr/>
        </p:nvSpPr>
        <p:spPr>
          <a:xfrm>
            <a:off x="1766900" y="2266950"/>
            <a:ext cx="19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 name="Google Shape;160;g11beb0ec581_0_30"/>
          <p:cNvSpPr txBox="1"/>
          <p:nvPr/>
        </p:nvSpPr>
        <p:spPr>
          <a:xfrm>
            <a:off x="4551125" y="897925"/>
            <a:ext cx="7046100" cy="1911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Pengamatan </a:t>
            </a:r>
            <a:r>
              <a:rPr b="1" lang="en-US" sz="1100">
                <a:solidFill>
                  <a:schemeClr val="dk1"/>
                </a:solidFill>
              </a:rPr>
              <a:t>heatmap</a:t>
            </a:r>
            <a:r>
              <a:rPr lang="en-US" sz="1100">
                <a:solidFill>
                  <a:schemeClr val="dk1"/>
                </a:solidFill>
              </a:rPr>
              <a:t> menunjukkan korelasi antarfitur. Berdasarkan </a:t>
            </a:r>
            <a:r>
              <a:rPr b="1" lang="en-US" sz="1100">
                <a:solidFill>
                  <a:schemeClr val="dk1"/>
                </a:solidFill>
              </a:rPr>
              <a:t>heatmap</a:t>
            </a:r>
            <a:r>
              <a:rPr lang="en-US" sz="1100">
                <a:solidFill>
                  <a:schemeClr val="dk1"/>
                </a:solidFill>
              </a:rPr>
              <a:t> tersebut didapatkan informasi korelasi sebagai berikut :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Target </a:t>
            </a:r>
            <a:r>
              <a:rPr b="1" lang="en-US" sz="1100">
                <a:solidFill>
                  <a:schemeClr val="dk1"/>
                </a:solidFill>
              </a:rPr>
              <a:t>sellingprice </a:t>
            </a:r>
            <a:r>
              <a:rPr lang="en-US" sz="1100">
                <a:solidFill>
                  <a:schemeClr val="dk1"/>
                </a:solidFill>
              </a:rPr>
              <a:t>memiliki korelasi positif yang tinggi dengan </a:t>
            </a:r>
            <a:r>
              <a:rPr b="1" lang="en-US" sz="1100">
                <a:solidFill>
                  <a:schemeClr val="dk1"/>
                </a:solidFill>
              </a:rPr>
              <a:t>mmr</a:t>
            </a:r>
            <a:r>
              <a:rPr lang="en-US" sz="1100">
                <a:solidFill>
                  <a:schemeClr val="dk1"/>
                </a:solidFill>
                <a:highlight>
                  <a:srgbClr val="CCCCCC"/>
                </a:highlight>
              </a:rPr>
              <a:t> </a:t>
            </a:r>
            <a:r>
              <a:rPr lang="en-US" sz="1100">
                <a:solidFill>
                  <a:schemeClr val="dk1"/>
                </a:solidFill>
              </a:rPr>
              <a:t>sebesar 0,98. Hal ini menunjukkan hubungan yang kuat antar keduanya.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Target </a:t>
            </a:r>
            <a:r>
              <a:rPr b="1" lang="en-US" sz="1100">
                <a:solidFill>
                  <a:schemeClr val="dk1"/>
                </a:solidFill>
              </a:rPr>
              <a:t>sellingprice </a:t>
            </a:r>
            <a:r>
              <a:rPr lang="en-US" sz="1100">
                <a:solidFill>
                  <a:schemeClr val="dk1"/>
                </a:solidFill>
              </a:rPr>
              <a:t>juga</a:t>
            </a:r>
            <a:r>
              <a:rPr lang="en-US" sz="1100">
                <a:solidFill>
                  <a:schemeClr val="dk1"/>
                </a:solidFill>
              </a:rPr>
              <a:t> memiliki korelasi positif dengan </a:t>
            </a:r>
            <a:r>
              <a:rPr b="1" lang="en-US" sz="1100">
                <a:solidFill>
                  <a:schemeClr val="dk1"/>
                </a:solidFill>
              </a:rPr>
              <a:t>condition </a:t>
            </a:r>
            <a:r>
              <a:rPr lang="en-US" sz="1100">
                <a:solidFill>
                  <a:schemeClr val="dk1"/>
                </a:solidFill>
              </a:rPr>
              <a:t>dan </a:t>
            </a:r>
            <a:r>
              <a:rPr b="1" lang="en-US" sz="1100">
                <a:solidFill>
                  <a:schemeClr val="dk1"/>
                </a:solidFill>
              </a:rPr>
              <a:t>year</a:t>
            </a:r>
            <a:r>
              <a:rPr lang="en-US" sz="1100">
                <a:solidFill>
                  <a:schemeClr val="dk1"/>
                </a:solidFill>
              </a:rPr>
              <a:t> tetapi memiliki korelasi negatif dengan </a:t>
            </a:r>
            <a:r>
              <a:rPr b="1" lang="en-US" sz="1100">
                <a:solidFill>
                  <a:schemeClr val="dk1"/>
                </a:solidFill>
              </a:rPr>
              <a:t>odometer</a:t>
            </a:r>
            <a:r>
              <a:rPr lang="en-US" sz="1100">
                <a:solidFill>
                  <a:schemeClr val="dk1"/>
                </a:solidFill>
              </a:rPr>
              <a:t>.</a:t>
            </a:r>
            <a:r>
              <a:rPr lang="en-US" sz="1100">
                <a:solidFill>
                  <a:schemeClr val="dk1"/>
                </a:solidFill>
              </a:rPr>
              <a:t>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Terlihat korelasi yang menarik antarfiturnya. Fitur </a:t>
            </a:r>
            <a:r>
              <a:rPr b="1" lang="en-US" sz="1100">
                <a:solidFill>
                  <a:schemeClr val="dk1"/>
                </a:solidFill>
              </a:rPr>
              <a:t>year, condition, </a:t>
            </a:r>
            <a:r>
              <a:rPr lang="en-US" sz="1100">
                <a:solidFill>
                  <a:schemeClr val="dk1"/>
                </a:solidFill>
              </a:rPr>
              <a:t>dan </a:t>
            </a:r>
            <a:r>
              <a:rPr b="1" lang="en-US" sz="1100">
                <a:solidFill>
                  <a:schemeClr val="dk1"/>
                </a:solidFill>
              </a:rPr>
              <a:t>odometer </a:t>
            </a:r>
            <a:r>
              <a:rPr lang="en-US" sz="1100">
                <a:solidFill>
                  <a:schemeClr val="dk1"/>
                </a:solidFill>
              </a:rPr>
              <a:t>memiliki korelasi yang tinggi satu sama lain sehingga kemungkinan feature tersebut redundan dan perlu ada feature yang didrop.</a:t>
            </a:r>
            <a:endParaRPr sz="1100">
              <a:solidFill>
                <a:schemeClr val="dk1"/>
              </a:solidFill>
            </a:endParaRPr>
          </a:p>
        </p:txBody>
      </p:sp>
      <p:pic>
        <p:nvPicPr>
          <p:cNvPr id="161" name="Google Shape;161;g11beb0ec581_0_30"/>
          <p:cNvPicPr preferRelativeResize="0"/>
          <p:nvPr/>
        </p:nvPicPr>
        <p:blipFill>
          <a:blip r:embed="rId3">
            <a:alphaModFix/>
          </a:blip>
          <a:stretch>
            <a:fillRect/>
          </a:stretch>
        </p:blipFill>
        <p:spPr>
          <a:xfrm>
            <a:off x="1041725" y="3796000"/>
            <a:ext cx="2975699" cy="2975699"/>
          </a:xfrm>
          <a:prstGeom prst="rect">
            <a:avLst/>
          </a:prstGeom>
          <a:noFill/>
          <a:ln>
            <a:noFill/>
          </a:ln>
        </p:spPr>
      </p:pic>
      <p:sp>
        <p:nvSpPr>
          <p:cNvPr id="162" name="Google Shape;162;g11beb0ec581_0_30"/>
          <p:cNvSpPr txBox="1"/>
          <p:nvPr/>
        </p:nvSpPr>
        <p:spPr>
          <a:xfrm>
            <a:off x="4551125" y="3796000"/>
            <a:ext cx="7046100" cy="74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Berdasarkan </a:t>
            </a:r>
            <a:r>
              <a:rPr b="1" lang="en-US" sz="1100">
                <a:solidFill>
                  <a:schemeClr val="dk1"/>
                </a:solidFill>
              </a:rPr>
              <a:t>pairplot</a:t>
            </a:r>
            <a:r>
              <a:rPr lang="en-US" sz="1100">
                <a:solidFill>
                  <a:schemeClr val="dk1"/>
                </a:solidFill>
              </a:rPr>
              <a:t> di samping didapatkan informasi korelasi sebagai berikut :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mmr</a:t>
            </a:r>
            <a:r>
              <a:rPr lang="en-US" sz="1100">
                <a:solidFill>
                  <a:schemeClr val="dk1"/>
                </a:solidFill>
              </a:rPr>
              <a:t> jelas memiliki korelasi linear dengan </a:t>
            </a:r>
            <a:r>
              <a:rPr b="1" lang="en-US" sz="1100">
                <a:solidFill>
                  <a:schemeClr val="dk1"/>
                </a:solidFill>
              </a:rPr>
              <a:t>sellingprice</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year</a:t>
            </a:r>
            <a:r>
              <a:rPr lang="en-US" sz="1100">
                <a:solidFill>
                  <a:schemeClr val="dk1"/>
                </a:solidFill>
              </a:rPr>
              <a:t> dan </a:t>
            </a:r>
            <a:r>
              <a:rPr b="1" lang="en-US" sz="1100">
                <a:solidFill>
                  <a:schemeClr val="dk1"/>
                </a:solidFill>
              </a:rPr>
              <a:t>odometer</a:t>
            </a:r>
            <a:r>
              <a:rPr lang="en-US" sz="1100">
                <a:solidFill>
                  <a:schemeClr val="dk1"/>
                </a:solidFill>
              </a:rPr>
              <a:t> jelas memiliki korelasi terbalik yang cukup kuat.</a:t>
            </a:r>
            <a:endParaRPr sz="1100">
              <a:solidFill>
                <a:schemeClr val="dk1"/>
              </a:solidFill>
            </a:endParaRPr>
          </a:p>
        </p:txBody>
      </p:sp>
      <p:sp>
        <p:nvSpPr>
          <p:cNvPr id="163" name="Google Shape;163;g11beb0ec581_0_30"/>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Multivariate</a:t>
            </a:r>
            <a:r>
              <a:rPr b="1" lang="en-US" sz="3200">
                <a:solidFill>
                  <a:srgbClr val="0198A3"/>
                </a:solidFill>
                <a:latin typeface="Montserrat"/>
                <a:ea typeface="Montserrat"/>
                <a:cs typeface="Montserrat"/>
                <a:sym typeface="Montserrat"/>
              </a:rPr>
              <a:t> Analysis (Numerical)</a:t>
            </a:r>
            <a:endParaRPr b="1" sz="3200">
              <a:solidFill>
                <a:srgbClr val="0198A3"/>
              </a:solidFill>
              <a:latin typeface="Montserrat"/>
              <a:ea typeface="Montserrat"/>
              <a:cs typeface="Montserrat"/>
              <a:sym typeface="Montserrat"/>
            </a:endParaRPr>
          </a:p>
        </p:txBody>
      </p:sp>
      <p:pic>
        <p:nvPicPr>
          <p:cNvPr id="164" name="Google Shape;164;g11beb0ec581_0_30"/>
          <p:cNvPicPr preferRelativeResize="0"/>
          <p:nvPr/>
        </p:nvPicPr>
        <p:blipFill>
          <a:blip r:embed="rId4">
            <a:alphaModFix/>
          </a:blip>
          <a:stretch>
            <a:fillRect/>
          </a:stretch>
        </p:blipFill>
        <p:spPr>
          <a:xfrm>
            <a:off x="1129638" y="897925"/>
            <a:ext cx="2799875" cy="2788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2ae4a137b7_0_35"/>
          <p:cNvSpPr txBox="1"/>
          <p:nvPr/>
        </p:nvSpPr>
        <p:spPr>
          <a:xfrm>
            <a:off x="2187713" y="2687325"/>
            <a:ext cx="19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1" name="Google Shape;171;g12ae4a137b7_0_35"/>
          <p:cNvSpPr txBox="1"/>
          <p:nvPr/>
        </p:nvSpPr>
        <p:spPr>
          <a:xfrm>
            <a:off x="1041720" y="101717"/>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Multivariate Analysis (Numerical)</a:t>
            </a:r>
            <a:endParaRPr b="1" sz="3200">
              <a:solidFill>
                <a:srgbClr val="0198A3"/>
              </a:solidFill>
              <a:latin typeface="Montserrat"/>
              <a:ea typeface="Montserrat"/>
              <a:cs typeface="Montserrat"/>
              <a:sym typeface="Montserrat"/>
            </a:endParaRPr>
          </a:p>
        </p:txBody>
      </p:sp>
      <p:pic>
        <p:nvPicPr>
          <p:cNvPr id="172" name="Google Shape;172;g12ae4a137b7_0_35"/>
          <p:cNvPicPr preferRelativeResize="0"/>
          <p:nvPr/>
        </p:nvPicPr>
        <p:blipFill>
          <a:blip r:embed="rId3">
            <a:alphaModFix/>
          </a:blip>
          <a:stretch>
            <a:fillRect/>
          </a:stretch>
        </p:blipFill>
        <p:spPr>
          <a:xfrm>
            <a:off x="1960876" y="754517"/>
            <a:ext cx="4092334" cy="1893122"/>
          </a:xfrm>
          <a:prstGeom prst="rect">
            <a:avLst/>
          </a:prstGeom>
          <a:noFill/>
          <a:ln>
            <a:noFill/>
          </a:ln>
        </p:spPr>
      </p:pic>
      <p:pic>
        <p:nvPicPr>
          <p:cNvPr id="173" name="Google Shape;173;g12ae4a137b7_0_35"/>
          <p:cNvPicPr preferRelativeResize="0"/>
          <p:nvPr/>
        </p:nvPicPr>
        <p:blipFill>
          <a:blip r:embed="rId4">
            <a:alphaModFix/>
          </a:blip>
          <a:stretch>
            <a:fillRect/>
          </a:stretch>
        </p:blipFill>
        <p:spPr>
          <a:xfrm>
            <a:off x="6127428" y="754513"/>
            <a:ext cx="4103699" cy="1893126"/>
          </a:xfrm>
          <a:prstGeom prst="rect">
            <a:avLst/>
          </a:prstGeom>
          <a:noFill/>
          <a:ln>
            <a:noFill/>
          </a:ln>
        </p:spPr>
      </p:pic>
      <p:pic>
        <p:nvPicPr>
          <p:cNvPr id="174" name="Google Shape;174;g12ae4a137b7_0_35"/>
          <p:cNvPicPr preferRelativeResize="0"/>
          <p:nvPr/>
        </p:nvPicPr>
        <p:blipFill>
          <a:blip r:embed="rId5">
            <a:alphaModFix/>
          </a:blip>
          <a:stretch>
            <a:fillRect/>
          </a:stretch>
        </p:blipFill>
        <p:spPr>
          <a:xfrm>
            <a:off x="1960876" y="2738003"/>
            <a:ext cx="4092341" cy="1864722"/>
          </a:xfrm>
          <a:prstGeom prst="rect">
            <a:avLst/>
          </a:prstGeom>
          <a:noFill/>
          <a:ln>
            <a:noFill/>
          </a:ln>
        </p:spPr>
      </p:pic>
      <p:pic>
        <p:nvPicPr>
          <p:cNvPr id="175" name="Google Shape;175;g12ae4a137b7_0_35"/>
          <p:cNvPicPr preferRelativeResize="0"/>
          <p:nvPr/>
        </p:nvPicPr>
        <p:blipFill>
          <a:blip r:embed="rId6">
            <a:alphaModFix/>
          </a:blip>
          <a:stretch>
            <a:fillRect/>
          </a:stretch>
        </p:blipFill>
        <p:spPr>
          <a:xfrm>
            <a:off x="6182568" y="2738003"/>
            <a:ext cx="3993417" cy="1864722"/>
          </a:xfrm>
          <a:prstGeom prst="rect">
            <a:avLst/>
          </a:prstGeom>
          <a:noFill/>
          <a:ln>
            <a:noFill/>
          </a:ln>
        </p:spPr>
      </p:pic>
      <p:pic>
        <p:nvPicPr>
          <p:cNvPr id="176" name="Google Shape;176;g12ae4a137b7_0_35"/>
          <p:cNvPicPr preferRelativeResize="0"/>
          <p:nvPr/>
        </p:nvPicPr>
        <p:blipFill>
          <a:blip r:embed="rId7">
            <a:alphaModFix/>
          </a:blip>
          <a:stretch>
            <a:fillRect/>
          </a:stretch>
        </p:blipFill>
        <p:spPr>
          <a:xfrm>
            <a:off x="4099301" y="4693075"/>
            <a:ext cx="3993401" cy="18277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12ae4a137b7_0_65"/>
          <p:cNvPicPr preferRelativeResize="0"/>
          <p:nvPr/>
        </p:nvPicPr>
        <p:blipFill>
          <a:blip r:embed="rId3">
            <a:alphaModFix/>
          </a:blip>
          <a:stretch>
            <a:fillRect/>
          </a:stretch>
        </p:blipFill>
        <p:spPr>
          <a:xfrm>
            <a:off x="6321277" y="776736"/>
            <a:ext cx="3782348" cy="1746507"/>
          </a:xfrm>
          <a:prstGeom prst="rect">
            <a:avLst/>
          </a:prstGeom>
          <a:noFill/>
          <a:ln>
            <a:noFill/>
          </a:ln>
        </p:spPr>
      </p:pic>
      <p:pic>
        <p:nvPicPr>
          <p:cNvPr id="183" name="Google Shape;183;g12ae4a137b7_0_65"/>
          <p:cNvPicPr preferRelativeResize="0"/>
          <p:nvPr/>
        </p:nvPicPr>
        <p:blipFill>
          <a:blip r:embed="rId4">
            <a:alphaModFix/>
          </a:blip>
          <a:stretch>
            <a:fillRect/>
          </a:stretch>
        </p:blipFill>
        <p:spPr>
          <a:xfrm>
            <a:off x="6321277" y="2560581"/>
            <a:ext cx="3782347" cy="1736845"/>
          </a:xfrm>
          <a:prstGeom prst="rect">
            <a:avLst/>
          </a:prstGeom>
          <a:noFill/>
          <a:ln>
            <a:noFill/>
          </a:ln>
        </p:spPr>
      </p:pic>
      <p:pic>
        <p:nvPicPr>
          <p:cNvPr id="184" name="Google Shape;184;g12ae4a137b7_0_65"/>
          <p:cNvPicPr preferRelativeResize="0"/>
          <p:nvPr/>
        </p:nvPicPr>
        <p:blipFill>
          <a:blip r:embed="rId5">
            <a:alphaModFix/>
          </a:blip>
          <a:stretch>
            <a:fillRect/>
          </a:stretch>
        </p:blipFill>
        <p:spPr>
          <a:xfrm>
            <a:off x="2339975" y="2558164"/>
            <a:ext cx="3782346" cy="1741672"/>
          </a:xfrm>
          <a:prstGeom prst="rect">
            <a:avLst/>
          </a:prstGeom>
          <a:noFill/>
          <a:ln>
            <a:noFill/>
          </a:ln>
        </p:spPr>
      </p:pic>
      <p:pic>
        <p:nvPicPr>
          <p:cNvPr id="185" name="Google Shape;185;g12ae4a137b7_0_65"/>
          <p:cNvPicPr preferRelativeResize="0"/>
          <p:nvPr/>
        </p:nvPicPr>
        <p:blipFill>
          <a:blip r:embed="rId6">
            <a:alphaModFix/>
          </a:blip>
          <a:stretch>
            <a:fillRect/>
          </a:stretch>
        </p:blipFill>
        <p:spPr>
          <a:xfrm>
            <a:off x="2339975" y="736561"/>
            <a:ext cx="3782347" cy="1736856"/>
          </a:xfrm>
          <a:prstGeom prst="rect">
            <a:avLst/>
          </a:prstGeom>
          <a:noFill/>
          <a:ln>
            <a:noFill/>
          </a:ln>
        </p:spPr>
      </p:pic>
      <p:sp>
        <p:nvSpPr>
          <p:cNvPr id="186" name="Google Shape;186;g12ae4a137b7_0_6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7" name="Google Shape;187;g12ae4a137b7_0_65"/>
          <p:cNvSpPr txBox="1"/>
          <p:nvPr/>
        </p:nvSpPr>
        <p:spPr>
          <a:xfrm>
            <a:off x="859000" y="4568125"/>
            <a:ext cx="10725600" cy="2106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100">
                <a:solidFill>
                  <a:schemeClr val="dk1"/>
                </a:solidFill>
              </a:rPr>
              <a:t>Pengamatan Countplot vs Target:</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Semua kolom terkecuali </a:t>
            </a:r>
            <a:r>
              <a:rPr b="1" lang="en-US" sz="1100">
                <a:solidFill>
                  <a:schemeClr val="dk1"/>
                </a:solidFill>
              </a:rPr>
              <a:t>transmission</a:t>
            </a:r>
            <a:r>
              <a:rPr lang="en-US" sz="1100">
                <a:solidFill>
                  <a:schemeClr val="dk1"/>
                </a:solidFill>
              </a:rPr>
              <a:t> memiliki kategori yang sangat banyak, sehingga setiap kolom dikelompokkan kembali berdasarkan jumlah terbanyak (top 10) untuk mempermudah dalam melihat distribusinya,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Kolom </a:t>
            </a:r>
            <a:r>
              <a:rPr b="1" lang="en-US" sz="1100">
                <a:solidFill>
                  <a:schemeClr val="dk1"/>
                </a:solidFill>
              </a:rPr>
              <a:t>vin</a:t>
            </a:r>
            <a:r>
              <a:rPr lang="en-US" sz="1100">
                <a:solidFill>
                  <a:schemeClr val="dk1"/>
                </a:solidFill>
              </a:rPr>
              <a:t> dan </a:t>
            </a:r>
            <a:r>
              <a:rPr b="1" lang="en-US" sz="1100">
                <a:solidFill>
                  <a:schemeClr val="dk1"/>
                </a:solidFill>
              </a:rPr>
              <a:t>saledate</a:t>
            </a:r>
            <a:r>
              <a:rPr lang="en-US" sz="1100">
                <a:solidFill>
                  <a:schemeClr val="dk1"/>
                </a:solidFill>
              </a:rPr>
              <a:t> tidak perlu dilihat korelasinya kepada </a:t>
            </a:r>
            <a:r>
              <a:rPr b="1" lang="en-US" sz="1100">
                <a:solidFill>
                  <a:schemeClr val="dk1"/>
                </a:solidFill>
              </a:rPr>
              <a:t>target</a:t>
            </a:r>
            <a:r>
              <a:rPr lang="en-US" sz="1100">
                <a:solidFill>
                  <a:schemeClr val="dk1"/>
                </a:solidFill>
              </a:rPr>
              <a:t> dikarenakan secara bisnis </a:t>
            </a:r>
            <a:r>
              <a:rPr b="1" lang="en-US" sz="1100">
                <a:solidFill>
                  <a:schemeClr val="dk1"/>
                </a:solidFill>
              </a:rPr>
              <a:t>vin</a:t>
            </a:r>
            <a:r>
              <a:rPr lang="en-US" sz="1100">
                <a:solidFill>
                  <a:schemeClr val="dk1"/>
                </a:solidFill>
              </a:rPr>
              <a:t> dan </a:t>
            </a:r>
            <a:r>
              <a:rPr b="1" lang="en-US" sz="1100">
                <a:solidFill>
                  <a:schemeClr val="dk1"/>
                </a:solidFill>
              </a:rPr>
              <a:t>saledate</a:t>
            </a:r>
            <a:r>
              <a:rPr lang="en-US" sz="1100">
                <a:solidFill>
                  <a:schemeClr val="dk1"/>
                </a:solidFill>
              </a:rPr>
              <a:t> tidak berpengaruh kepada harga sebuah mobil (</a:t>
            </a:r>
            <a:r>
              <a:rPr b="1" lang="en-US" sz="1100">
                <a:solidFill>
                  <a:schemeClr val="dk1"/>
                </a:solidFill>
              </a:rPr>
              <a:t>sellingprice</a:t>
            </a:r>
            <a:r>
              <a:rPr lang="en-US"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Distribusi transmisi automatic tampaknya cenderung memiliki selling price yang lebih tinggi ketimbang transmisi manual (hal ini menunjukkan bahwa </a:t>
            </a:r>
            <a:r>
              <a:rPr b="1" lang="en-US" sz="1100">
                <a:solidFill>
                  <a:schemeClr val="dk1"/>
                </a:solidFill>
              </a:rPr>
              <a:t>transmission</a:t>
            </a:r>
            <a:r>
              <a:rPr lang="en-US" sz="1100">
                <a:solidFill>
                  <a:schemeClr val="dk1"/>
                </a:solidFill>
              </a:rPr>
              <a:t> menjadi fitur yang promising untuk digunakan dalam pemodelan),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Sepertinya feature </a:t>
            </a:r>
            <a:r>
              <a:rPr b="1" lang="en-US" sz="1100">
                <a:solidFill>
                  <a:schemeClr val="dk1"/>
                </a:solidFill>
              </a:rPr>
              <a:t>make</a:t>
            </a:r>
            <a:r>
              <a:rPr lang="en-US" sz="1100">
                <a:solidFill>
                  <a:schemeClr val="dk1"/>
                </a:solidFill>
              </a:rPr>
              <a:t>, </a:t>
            </a:r>
            <a:r>
              <a:rPr b="1" lang="en-US" sz="1100">
                <a:solidFill>
                  <a:schemeClr val="dk1"/>
                </a:solidFill>
              </a:rPr>
              <a:t>body</a:t>
            </a:r>
            <a:r>
              <a:rPr lang="en-US" sz="1100">
                <a:solidFill>
                  <a:schemeClr val="dk1"/>
                </a:solidFill>
              </a:rPr>
              <a:t>, </a:t>
            </a:r>
            <a:r>
              <a:rPr b="1" lang="en-US" sz="1100">
                <a:solidFill>
                  <a:schemeClr val="dk1"/>
                </a:solidFill>
              </a:rPr>
              <a:t>interior</a:t>
            </a:r>
            <a:r>
              <a:rPr lang="en-US" sz="1100">
                <a:solidFill>
                  <a:schemeClr val="dk1"/>
                </a:solidFill>
              </a:rPr>
              <a:t> memiliki perbedaan jumlah yang signifikan antar kategorinya (perlu ditangani lebih lanjut dengan feature encoding),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Sepertinya feature </a:t>
            </a:r>
            <a:r>
              <a:rPr b="1" lang="en-US" sz="1100">
                <a:solidFill>
                  <a:schemeClr val="dk1"/>
                </a:solidFill>
              </a:rPr>
              <a:t>state</a:t>
            </a:r>
            <a:r>
              <a:rPr lang="en-US" sz="1100">
                <a:solidFill>
                  <a:schemeClr val="dk1"/>
                </a:solidFill>
              </a:rPr>
              <a:t> dan </a:t>
            </a:r>
            <a:r>
              <a:rPr b="1" lang="en-US" sz="1100">
                <a:solidFill>
                  <a:schemeClr val="dk1"/>
                </a:solidFill>
              </a:rPr>
              <a:t>color</a:t>
            </a:r>
            <a:r>
              <a:rPr lang="en-US" sz="1100">
                <a:solidFill>
                  <a:schemeClr val="dk1"/>
                </a:solidFill>
              </a:rPr>
              <a:t> memiliki distribusi yang terlihat signifikan antara top 5 kategori dengan yang lainnya, namun antar kategori top 5-nya tidak memiliki perbedaan distribusi yang signifikan.</a:t>
            </a:r>
            <a:endParaRPr sz="1100">
              <a:solidFill>
                <a:schemeClr val="dk1"/>
              </a:solidFill>
            </a:endParaRPr>
          </a:p>
        </p:txBody>
      </p:sp>
      <p:sp>
        <p:nvSpPr>
          <p:cNvPr id="188" name="Google Shape;188;g12ae4a137b7_0_65"/>
          <p:cNvSpPr txBox="1"/>
          <p:nvPr/>
        </p:nvSpPr>
        <p:spPr>
          <a:xfrm>
            <a:off x="1041726" y="101725"/>
            <a:ext cx="9061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1100"/>
              <a:buFont typeface="Arial"/>
              <a:buNone/>
            </a:pPr>
            <a:r>
              <a:rPr b="1" lang="en-US" sz="3200">
                <a:solidFill>
                  <a:srgbClr val="0198A3"/>
                </a:solidFill>
                <a:latin typeface="Montserrat"/>
                <a:ea typeface="Montserrat"/>
                <a:cs typeface="Montserrat"/>
                <a:sym typeface="Montserrat"/>
              </a:rPr>
              <a:t>Multivariate Analysis (Categorical)</a:t>
            </a:r>
            <a:endParaRPr b="1" sz="3200">
              <a:solidFill>
                <a:srgbClr val="0198A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